
<file path=[Content_Types].xml><?xml version="1.0" encoding="utf-8"?>
<Types xmlns="http://schemas.openxmlformats.org/package/2006/content-types">
  <Default Extension="emf" ContentType="image/x-emf"/>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67" r:id="rId4"/>
    <p:sldMasterId id="2147483681" r:id="rId5"/>
    <p:sldMasterId id="2147483690" r:id="rId6"/>
    <p:sldMasterId id="2147483694" r:id="rId7"/>
    <p:sldMasterId id="2147483706" r:id="rId8"/>
    <p:sldMasterId id="2147483717" r:id="rId9"/>
    <p:sldMasterId id="2147483724" r:id="rId10"/>
    <p:sldMasterId id="2147483735" r:id="rId11"/>
    <p:sldMasterId id="2147483746" r:id="rId12"/>
  </p:sldMasterIdLst>
  <p:notesMasterIdLst>
    <p:notesMasterId r:id="rId14"/>
  </p:notesMasterIdLst>
  <p:handoutMasterIdLst>
    <p:handoutMasterId r:id="rId60"/>
  </p:handoutMasterIdLst>
  <p:sldIdLst>
    <p:sldId id="919" r:id="rId13"/>
    <p:sldId id="1266" r:id="rId15"/>
    <p:sldId id="972" r:id="rId16"/>
    <p:sldId id="1475" r:id="rId17"/>
    <p:sldId id="1477" r:id="rId18"/>
    <p:sldId id="1476" r:id="rId19"/>
    <p:sldId id="1532" r:id="rId20"/>
    <p:sldId id="1478" r:id="rId21"/>
    <p:sldId id="1480" r:id="rId22"/>
    <p:sldId id="1543" r:id="rId23"/>
    <p:sldId id="1479" r:id="rId24"/>
    <p:sldId id="1602" r:id="rId25"/>
    <p:sldId id="1481" r:id="rId26"/>
    <p:sldId id="1605" r:id="rId27"/>
    <p:sldId id="1530" r:id="rId28"/>
    <p:sldId id="1483" r:id="rId29"/>
    <p:sldId id="1482" r:id="rId30"/>
    <p:sldId id="1542" r:id="rId31"/>
    <p:sldId id="1485" r:id="rId32"/>
    <p:sldId id="1487" r:id="rId33"/>
    <p:sldId id="1560" r:id="rId34"/>
    <p:sldId id="1528" r:id="rId35"/>
    <p:sldId id="1529" r:id="rId36"/>
    <p:sldId id="1486" r:id="rId37"/>
    <p:sldId id="1576" r:id="rId38"/>
    <p:sldId id="1586" r:id="rId39"/>
    <p:sldId id="1587" r:id="rId40"/>
    <p:sldId id="1637" r:id="rId41"/>
    <p:sldId id="1589" r:id="rId42"/>
    <p:sldId id="1600" r:id="rId43"/>
    <p:sldId id="1601" r:id="rId44"/>
    <p:sldId id="1545" r:id="rId45"/>
    <p:sldId id="1558" r:id="rId46"/>
    <p:sldId id="1604" r:id="rId47"/>
    <p:sldId id="1588" r:id="rId48"/>
    <p:sldId id="1566" r:id="rId49"/>
    <p:sldId id="1568" r:id="rId50"/>
    <p:sldId id="1570" r:id="rId51"/>
    <p:sldId id="1569" r:id="rId52"/>
    <p:sldId id="1571" r:id="rId53"/>
    <p:sldId id="1572" r:id="rId54"/>
    <p:sldId id="1606" r:id="rId55"/>
    <p:sldId id="1607" r:id="rId56"/>
    <p:sldId id="1608" r:id="rId57"/>
    <p:sldId id="1609" r:id="rId58"/>
    <p:sldId id="1425"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298c156-8607-4abe-8c27-2f4bf0089a3e}">
          <p14:sldIdLst>
            <p14:sldId id="919"/>
            <p14:sldId id="972"/>
            <p14:sldId id="1475"/>
            <p14:sldId id="1477"/>
            <p14:sldId id="1478"/>
            <p14:sldId id="1543"/>
            <p14:sldId id="1479"/>
            <p14:sldId id="1602"/>
            <p14:sldId id="1481"/>
            <p14:sldId id="1605"/>
            <p14:sldId id="1530"/>
            <p14:sldId id="1483"/>
            <p14:sldId id="1532"/>
            <p14:sldId id="1480"/>
            <p14:sldId id="1476"/>
            <p14:sldId id="1266"/>
          </p14:sldIdLst>
        </p14:section>
        <p14:section name="无标题节" id="{c74dbcf6-c599-4f07-8940-633202c5f09e}">
          <p14:sldIdLst>
            <p14:sldId id="1482"/>
            <p14:sldId id="1542"/>
            <p14:sldId id="1485"/>
            <p14:sldId id="1487"/>
            <p14:sldId id="1529"/>
            <p14:sldId id="1576"/>
            <p14:sldId id="1586"/>
            <p14:sldId id="1587"/>
            <p14:sldId id="1637"/>
            <p14:sldId id="1589"/>
            <p14:sldId id="1600"/>
            <p14:sldId id="1601"/>
            <p14:sldId id="1588"/>
            <p14:sldId id="1566"/>
            <p14:sldId id="1568"/>
            <p14:sldId id="1570"/>
            <p14:sldId id="1569"/>
            <p14:sldId id="1571"/>
            <p14:sldId id="1572"/>
            <p14:sldId id="1606"/>
            <p14:sldId id="1607"/>
            <p14:sldId id="1608"/>
            <p14:sldId id="1609"/>
            <p14:sldId id="1425"/>
            <p14:sldId id="1486"/>
            <p14:sldId id="1604"/>
            <p14:sldId id="1545"/>
            <p14:sldId id="1558"/>
            <p14:sldId id="1528"/>
            <p14:sldId id="1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_wbqrzhu(朱倩蓉)" initials="v" lastIdx="2" clrIdx="0"/>
  <p:cmAuthor id="2"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1437"/>
    <a:srgbClr val="D80C18"/>
    <a:srgbClr val="1E53A4"/>
    <a:srgbClr val="002882"/>
    <a:srgbClr val="F3F7FF"/>
    <a:srgbClr val="64CDFF"/>
    <a:srgbClr val="CDCDCD"/>
    <a:srgbClr val="D1E0FF"/>
    <a:srgbClr val="E1D2FE"/>
    <a:srgbClr val="838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0681" autoAdjust="0"/>
  </p:normalViewPr>
  <p:slideViewPr>
    <p:cSldViewPr snapToGrid="0">
      <p:cViewPr varScale="1">
        <p:scale>
          <a:sx n="93" d="100"/>
          <a:sy n="93" d="100"/>
        </p:scale>
        <p:origin x="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46.xml"/><Relationship Id="rId58" Type="http://schemas.openxmlformats.org/officeDocument/2006/relationships/slide" Target="slides/slide45.xml"/><Relationship Id="rId57" Type="http://schemas.openxmlformats.org/officeDocument/2006/relationships/slide" Target="slides/slide44.xml"/><Relationship Id="rId56" Type="http://schemas.openxmlformats.org/officeDocument/2006/relationships/slide" Target="slides/slide43.xml"/><Relationship Id="rId55" Type="http://schemas.openxmlformats.org/officeDocument/2006/relationships/slide" Target="slides/slide42.xml"/><Relationship Id="rId54" Type="http://schemas.openxmlformats.org/officeDocument/2006/relationships/slide" Target="slides/slide41.xml"/><Relationship Id="rId53" Type="http://schemas.openxmlformats.org/officeDocument/2006/relationships/slide" Target="slides/slide40.xml"/><Relationship Id="rId52" Type="http://schemas.openxmlformats.org/officeDocument/2006/relationships/slide" Target="slides/slide39.xml"/><Relationship Id="rId51" Type="http://schemas.openxmlformats.org/officeDocument/2006/relationships/slide" Target="slides/slide38.xml"/><Relationship Id="rId50" Type="http://schemas.openxmlformats.org/officeDocument/2006/relationships/slide" Target="slides/slide37.xml"/><Relationship Id="rId5" Type="http://schemas.openxmlformats.org/officeDocument/2006/relationships/slideMaster" Target="slideMasters/slideMaster4.xml"/><Relationship Id="rId49" Type="http://schemas.openxmlformats.org/officeDocument/2006/relationships/slide" Target="slides/slide36.xml"/><Relationship Id="rId48" Type="http://schemas.openxmlformats.org/officeDocument/2006/relationships/slide" Target="slides/slide35.xml"/><Relationship Id="rId47" Type="http://schemas.openxmlformats.org/officeDocument/2006/relationships/slide" Target="slides/slide34.xml"/><Relationship Id="rId46" Type="http://schemas.openxmlformats.org/officeDocument/2006/relationships/slide" Target="slides/slide33.xml"/><Relationship Id="rId45" Type="http://schemas.openxmlformats.org/officeDocument/2006/relationships/slide" Target="slides/slide32.xml"/><Relationship Id="rId44" Type="http://schemas.openxmlformats.org/officeDocument/2006/relationships/slide" Target="slides/slide31.xml"/><Relationship Id="rId43" Type="http://schemas.openxmlformats.org/officeDocument/2006/relationships/slide" Target="slides/slide30.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sz="1400" b="1">
                <a:solidFill>
                  <a:srgbClr val="D80C18"/>
                </a:solidFill>
              </a:rPr>
              <a:t>2013-2021年中国企业级</a:t>
            </a:r>
            <a:endParaRPr sz="1400" b="1">
              <a:solidFill>
                <a:srgbClr val="D80C18"/>
              </a:solidFill>
            </a:endParaRPr>
          </a:p>
          <a:p>
            <a:pPr defTabSz="914400">
              <a:defRPr lang="zh-CN" sz="1400" b="1" i="0" u="none" strike="noStrike" kern="1200" spc="0" baseline="0">
                <a:solidFill>
                  <a:srgbClr val="D80C18"/>
                </a:solidFill>
                <a:latin typeface="+mn-lt"/>
                <a:ea typeface="+mn-ea"/>
                <a:cs typeface="+mn-cs"/>
              </a:defRPr>
            </a:pPr>
            <a:r>
              <a:rPr lang="en-US" altLang="zh-CN" sz="1400" b="1">
                <a:solidFill>
                  <a:srgbClr val="D80C18"/>
                </a:solidFill>
              </a:rPr>
              <a:t>SaaS</a:t>
            </a:r>
            <a:r>
              <a:rPr altLang="en-US" sz="1400" b="1">
                <a:solidFill>
                  <a:srgbClr val="D80C18"/>
                </a:solidFill>
              </a:rPr>
              <a:t>市场规模（亿元）</a:t>
            </a:r>
            <a:endParaRPr altLang="en-US" sz="1400" b="1">
              <a:solidFill>
                <a:srgbClr val="D80C18"/>
              </a:solidFill>
            </a:endParaRPr>
          </a:p>
        </c:rich>
      </c:tx>
      <c:layout>
        <c:manualLayout>
          <c:xMode val="edge"/>
          <c:yMode val="edge"/>
          <c:x val="0.233033258383606"/>
          <c:y val="0.0530070921958378"/>
        </c:manualLayout>
      </c:layout>
      <c:overlay val="0"/>
      <c:spPr>
        <a:noFill/>
        <a:ln>
          <a:noFill/>
        </a:ln>
        <a:effectLst/>
      </c:spPr>
    </c:title>
    <c:autoTitleDeleted val="0"/>
    <c:plotArea>
      <c:layout>
        <c:manualLayout>
          <c:layoutTarget val="inner"/>
          <c:xMode val="edge"/>
          <c:yMode val="edge"/>
          <c:x val="0.0813688212927757"/>
          <c:y val="0.227141171856195"/>
          <c:w val="0.866970198675497"/>
          <c:h val="0.511351636747624"/>
        </c:manualLayout>
      </c:layout>
      <c:barChart>
        <c:barDir val="col"/>
        <c:grouping val="clustered"/>
        <c:varyColors val="0"/>
        <c:ser>
          <c:idx val="0"/>
          <c:order val="0"/>
          <c:tx>
            <c:strRef>
              <c:f>[SaaS产品线研究.xlsx]Sheet2!$B$1</c:f>
              <c:strCache>
                <c:ptCount val="1"/>
                <c:pt idx="0">
                  <c:v>市场规模</c:v>
                </c:pt>
              </c:strCache>
            </c:strRef>
          </c:tx>
          <c:spPr>
            <a:solidFill>
              <a:srgbClr val="1E53A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[SaaS产品线研究.xlsx]Sheet2!$A$2:$A$10</c:f>
              <c:strCache>
                <c:ptCount val="9"/>
                <c:pt idx="0">
                  <c:v>2013</c:v>
                </c:pt>
                <c:pt idx="1">
                  <c:v>2014</c:v>
                </c:pt>
                <c:pt idx="2">
                  <c:v>2015</c:v>
                </c:pt>
                <c:pt idx="3">
                  <c:v>2016</c:v>
                </c:pt>
                <c:pt idx="4">
                  <c:v>2017</c:v>
                </c:pt>
                <c:pt idx="5">
                  <c:v>2018</c:v>
                </c:pt>
                <c:pt idx="6">
                  <c:v>2019e</c:v>
                </c:pt>
                <c:pt idx="7">
                  <c:v>2020e</c:v>
                </c:pt>
                <c:pt idx="8">
                  <c:v>2021e</c:v>
                </c:pt>
              </c:strCache>
            </c:strRef>
          </c:cat>
          <c:val>
            <c:numRef>
              <c:f>[SaaS产品线研究.xlsx]Sheet2!$B$2:$B$10</c:f>
              <c:numCache>
                <c:formatCode>General</c:formatCode>
                <c:ptCount val="9"/>
                <c:pt idx="0">
                  <c:v>34.9</c:v>
                </c:pt>
                <c:pt idx="1">
                  <c:v>59.8</c:v>
                </c:pt>
                <c:pt idx="2">
                  <c:v>98.9</c:v>
                </c:pt>
                <c:pt idx="3">
                  <c:v>127.5</c:v>
                </c:pt>
                <c:pt idx="4">
                  <c:v>164.6</c:v>
                </c:pt>
                <c:pt idx="5">
                  <c:v>243.5</c:v>
                </c:pt>
                <c:pt idx="6">
                  <c:v>341.1</c:v>
                </c:pt>
                <c:pt idx="7">
                  <c:v>473.9</c:v>
                </c:pt>
                <c:pt idx="8">
                  <c:v>654.2</c:v>
                </c:pt>
              </c:numCache>
            </c:numRef>
          </c:val>
        </c:ser>
        <c:dLbls>
          <c:showLegendKey val="0"/>
          <c:showVal val="1"/>
          <c:showCatName val="0"/>
          <c:showSerName val="0"/>
          <c:showPercent val="0"/>
          <c:showBubbleSize val="0"/>
        </c:dLbls>
        <c:gapWidth val="219"/>
        <c:overlap val="-27"/>
        <c:axId val="462240060"/>
        <c:axId val="33765167"/>
      </c:barChart>
      <c:lineChart>
        <c:grouping val="standard"/>
        <c:varyColors val="0"/>
        <c:ser>
          <c:idx val="1"/>
          <c:order val="1"/>
          <c:tx>
            <c:strRef>
              <c:f>[SaaS产品线研究.xlsx]Sheet2!$C$1</c:f>
              <c:strCache>
                <c:ptCount val="1"/>
                <c:pt idx="0">
                  <c:v>增长率</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rgbClr val="002882"/>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[SaaS产品线研究.xlsx]Sheet2!$A$2:$A$10</c:f>
              <c:strCache>
                <c:ptCount val="9"/>
                <c:pt idx="0">
                  <c:v>2013</c:v>
                </c:pt>
                <c:pt idx="1">
                  <c:v>2014</c:v>
                </c:pt>
                <c:pt idx="2">
                  <c:v>2015</c:v>
                </c:pt>
                <c:pt idx="3">
                  <c:v>2016</c:v>
                </c:pt>
                <c:pt idx="4">
                  <c:v>2017</c:v>
                </c:pt>
                <c:pt idx="5">
                  <c:v>2018</c:v>
                </c:pt>
                <c:pt idx="6">
                  <c:v>2019e</c:v>
                </c:pt>
                <c:pt idx="7">
                  <c:v>2020e</c:v>
                </c:pt>
                <c:pt idx="8">
                  <c:v>2021e</c:v>
                </c:pt>
              </c:strCache>
            </c:strRef>
          </c:cat>
          <c:val>
            <c:numRef>
              <c:f>[SaaS产品线研究.xlsx]Sheet2!$C$2:$C$10</c:f>
              <c:numCache>
                <c:formatCode>General</c:formatCode>
                <c:ptCount val="9"/>
                <c:pt idx="1" c:formatCode="0.00%">
                  <c:v>0.713467048710602</c:v>
                </c:pt>
                <c:pt idx="2" c:formatCode="0.00%">
                  <c:v>0.653846153846154</c:v>
                </c:pt>
                <c:pt idx="3" c:formatCode="0.00%">
                  <c:v>0.289180990899899</c:v>
                </c:pt>
                <c:pt idx="4" c:formatCode="0.00%">
                  <c:v>0.290980392156863</c:v>
                </c:pt>
                <c:pt idx="5" c:formatCode="0.00%">
                  <c:v>0.479343863912515</c:v>
                </c:pt>
                <c:pt idx="6" c:formatCode="0.00%">
                  <c:v>0.40082135523614</c:v>
                </c:pt>
                <c:pt idx="7" c:formatCode="0.00%">
                  <c:v>0.389328642626796</c:v>
                </c:pt>
                <c:pt idx="8" c:formatCode="0.00%">
                  <c:v>0.380460012660899</c:v>
                </c:pt>
              </c:numCache>
            </c:numRef>
          </c:val>
          <c:smooth val="0"/>
        </c:ser>
        <c:dLbls>
          <c:showLegendKey val="0"/>
          <c:showVal val="1"/>
          <c:showCatName val="0"/>
          <c:showSerName val="0"/>
          <c:showPercent val="0"/>
          <c:showBubbleSize val="0"/>
        </c:dLbls>
        <c:marker val="0"/>
        <c:smooth val="0"/>
        <c:axId val="693571639"/>
        <c:axId val="251811992"/>
      </c:lineChart>
      <c:catAx>
        <c:axId val="4622400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2"/>
                </a:solidFill>
                <a:latin typeface="+mn-lt"/>
                <a:ea typeface="+mn-ea"/>
                <a:cs typeface="+mn-cs"/>
              </a:defRPr>
            </a:pPr>
          </a:p>
        </c:txPr>
        <c:crossAx val="33765167"/>
        <c:crosses val="autoZero"/>
        <c:auto val="1"/>
        <c:lblAlgn val="ctr"/>
        <c:lblOffset val="100"/>
        <c:noMultiLvlLbl val="0"/>
      </c:catAx>
      <c:valAx>
        <c:axId val="3376516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p>
        </c:txPr>
        <c:crossAx val="462240060"/>
        <c:crosses val="autoZero"/>
        <c:crossBetween val="between"/>
      </c:valAx>
      <c:catAx>
        <c:axId val="693571639"/>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51811992"/>
        <c:crosses val="autoZero"/>
        <c:auto val="1"/>
        <c:lblAlgn val="ctr"/>
        <c:lblOffset val="100"/>
        <c:noMultiLvlLbl val="0"/>
      </c:catAx>
      <c:valAx>
        <c:axId val="251811992"/>
        <c:scaling>
          <c:orientation val="minMax"/>
        </c:scaling>
        <c:delete val="0"/>
        <c:axPos val="r"/>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p>
        </c:txPr>
        <c:crossAx val="69357163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20120572720422"/>
          <c:y val="0.855101666971973"/>
          <c:w val="0.626525998492841"/>
          <c:h val="0.0771203517127679"/>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3175" cap="flat" cmpd="sng" algn="ctr">
      <a:solidFill>
        <a:srgbClr val="CDCDCD"/>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lang="en-US" altLang="zh-CN" b="1">
                <a:solidFill>
                  <a:srgbClr val="D80C18"/>
                </a:solidFill>
              </a:rPr>
              <a:t>2015-2018</a:t>
            </a:r>
            <a:r>
              <a:rPr altLang="en-US" b="1">
                <a:solidFill>
                  <a:srgbClr val="D80C18"/>
                </a:solidFill>
              </a:rPr>
              <a:t>年中国公有云市场规模（亿元）及全球占比</a:t>
            </a:r>
            <a:endParaRPr altLang="en-US" b="1">
              <a:solidFill>
                <a:srgbClr val="D80C18"/>
              </a:solidFill>
            </a:endParaRPr>
          </a:p>
        </c:rich>
      </c:tx>
      <c:layout>
        <c:manualLayout>
          <c:xMode val="edge"/>
          <c:yMode val="edge"/>
          <c:x val="0.102841937877187"/>
          <c:y val="0.0621634757516932"/>
        </c:manualLayout>
      </c:layout>
      <c:overlay val="0"/>
      <c:spPr>
        <a:noFill/>
        <a:ln>
          <a:noFill/>
        </a:ln>
        <a:effectLst/>
      </c:spPr>
    </c:title>
    <c:autoTitleDeleted val="0"/>
    <c:plotArea>
      <c:layout>
        <c:manualLayout>
          <c:layoutTarget val="inner"/>
          <c:xMode val="edge"/>
          <c:yMode val="edge"/>
          <c:x val="0.0956246509029976"/>
          <c:y val="0.257145474532796"/>
          <c:w val="0.77248131007476"/>
          <c:h val="0.463704653719311"/>
        </c:manualLayout>
      </c:layout>
      <c:barChart>
        <c:barDir val="col"/>
        <c:grouping val="clustered"/>
        <c:varyColors val="0"/>
        <c:ser>
          <c:idx val="0"/>
          <c:order val="0"/>
          <c:tx>
            <c:strRef>
              <c:f>[SaaS产品线研究.xlsx]Sheet2!$B$31</c:f>
              <c:strCache>
                <c:ptCount val="1"/>
                <c:pt idx="0">
                  <c:v>市场规模</c:v>
                </c:pt>
              </c:strCache>
            </c:strRef>
          </c:tx>
          <c:spPr>
            <a:solidFill>
              <a:srgbClr val="1E53A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[SaaS产品线研究.xlsx]Sheet2!$A$32:$A$35</c:f>
              <c:numCache>
                <c:formatCode>General</c:formatCode>
                <c:ptCount val="4"/>
                <c:pt idx="0">
                  <c:v>2015</c:v>
                </c:pt>
                <c:pt idx="1">
                  <c:v>2016</c:v>
                </c:pt>
                <c:pt idx="2">
                  <c:v>2017</c:v>
                </c:pt>
                <c:pt idx="3">
                  <c:v>2018</c:v>
                </c:pt>
              </c:numCache>
            </c:numRef>
          </c:cat>
          <c:val>
            <c:numRef>
              <c:f>[SaaS产品线研究.xlsx]Sheet2!$B$32:$B$35</c:f>
              <c:numCache>
                <c:formatCode>General</c:formatCode>
                <c:ptCount val="4"/>
                <c:pt idx="0">
                  <c:v>172.1</c:v>
                </c:pt>
                <c:pt idx="1">
                  <c:v>241.4</c:v>
                </c:pt>
                <c:pt idx="2">
                  <c:v>340.9</c:v>
                </c:pt>
                <c:pt idx="3">
                  <c:v>479.1</c:v>
                </c:pt>
              </c:numCache>
            </c:numRef>
          </c:val>
        </c:ser>
        <c:dLbls>
          <c:showLegendKey val="0"/>
          <c:showVal val="1"/>
          <c:showCatName val="0"/>
          <c:showSerName val="0"/>
          <c:showPercent val="0"/>
          <c:showBubbleSize val="0"/>
        </c:dLbls>
        <c:gapWidth val="219"/>
        <c:overlap val="-27"/>
        <c:axId val="460202390"/>
        <c:axId val="737117197"/>
      </c:barChart>
      <c:lineChart>
        <c:grouping val="standard"/>
        <c:varyColors val="0"/>
        <c:ser>
          <c:idx val="1"/>
          <c:order val="1"/>
          <c:tx>
            <c:strRef>
              <c:f>[SaaS产品线研究.xlsx]Sheet2!$C$31</c:f>
              <c:strCache>
                <c:ptCount val="1"/>
                <c:pt idx="0">
                  <c:v>全球占比</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rgbClr val="002882"/>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[SaaS产品线研究.xlsx]Sheet2!$A$32:$A$35</c:f>
              <c:numCache>
                <c:formatCode>General</c:formatCode>
                <c:ptCount val="4"/>
                <c:pt idx="0">
                  <c:v>2015</c:v>
                </c:pt>
                <c:pt idx="1">
                  <c:v>2016</c:v>
                </c:pt>
                <c:pt idx="2">
                  <c:v>2017</c:v>
                </c:pt>
                <c:pt idx="3">
                  <c:v>2018</c:v>
                </c:pt>
              </c:numCache>
            </c:numRef>
          </c:cat>
          <c:val>
            <c:numRef>
              <c:f>[SaaS产品线研究.xlsx]Sheet2!$C$32:$C$35</c:f>
              <c:numCache>
                <c:formatCode>0.00%</c:formatCode>
                <c:ptCount val="4"/>
                <c:pt idx="0">
                  <c:v>0.029</c:v>
                </c:pt>
                <c:pt idx="1">
                  <c:v>0.028</c:v>
                </c:pt>
                <c:pt idx="2">
                  <c:v>0.035</c:v>
                </c:pt>
                <c:pt idx="3" c:formatCode="0%">
                  <c:v>0.04</c:v>
                </c:pt>
              </c:numCache>
            </c:numRef>
          </c:val>
          <c:smooth val="0"/>
        </c:ser>
        <c:dLbls>
          <c:showLegendKey val="0"/>
          <c:showVal val="1"/>
          <c:showCatName val="0"/>
          <c:showSerName val="0"/>
          <c:showPercent val="0"/>
          <c:showBubbleSize val="0"/>
        </c:dLbls>
        <c:marker val="0"/>
        <c:smooth val="0"/>
        <c:axId val="457960404"/>
        <c:axId val="938496246"/>
      </c:lineChart>
      <c:catAx>
        <c:axId val="46020239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p>
        </c:txPr>
        <c:crossAx val="737117197"/>
        <c:crosses val="autoZero"/>
        <c:auto val="1"/>
        <c:lblAlgn val="ctr"/>
        <c:lblOffset val="100"/>
        <c:noMultiLvlLbl val="0"/>
      </c:catAx>
      <c:valAx>
        <c:axId val="73711719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460202390"/>
        <c:crosses val="autoZero"/>
        <c:crossBetween val="between"/>
      </c:valAx>
      <c:catAx>
        <c:axId val="457960404"/>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38496246"/>
        <c:crosses val="autoZero"/>
        <c:auto val="1"/>
        <c:lblAlgn val="ctr"/>
        <c:lblOffset val="100"/>
        <c:noMultiLvlLbl val="0"/>
      </c:catAx>
      <c:valAx>
        <c:axId val="938496246"/>
        <c:scaling>
          <c:orientation val="minMax"/>
        </c:scaling>
        <c:delete val="0"/>
        <c:axPos val="r"/>
        <c:numFmt formatCode="0.00%"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457960404"/>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186557438093465"/>
          <c:y val="0.859289116892635"/>
          <c:w val="0.597840253211692"/>
          <c:h val="0.0520337119824111"/>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lang="en-US" altLang="zh-CN" b="1">
                <a:solidFill>
                  <a:srgbClr val="D80C18"/>
                </a:solidFill>
              </a:rPr>
              <a:t>2017-2021</a:t>
            </a:r>
            <a:r>
              <a:rPr altLang="en-US" b="1">
                <a:solidFill>
                  <a:srgbClr val="D80C18"/>
                </a:solidFill>
              </a:rPr>
              <a:t>年中国和全球企业级</a:t>
            </a:r>
            <a:r>
              <a:rPr lang="en-US" altLang="zh-CN" b="1">
                <a:solidFill>
                  <a:srgbClr val="D80C18"/>
                </a:solidFill>
              </a:rPr>
              <a:t>SaaS</a:t>
            </a:r>
            <a:r>
              <a:rPr altLang="en-US" b="1">
                <a:solidFill>
                  <a:srgbClr val="D80C18"/>
                </a:solidFill>
              </a:rPr>
              <a:t>年增长率</a:t>
            </a:r>
            <a:endParaRPr altLang="en-US" b="1">
              <a:solidFill>
                <a:srgbClr val="D80C18"/>
              </a:solidFill>
            </a:endParaRPr>
          </a:p>
        </c:rich>
      </c:tx>
      <c:layout>
        <c:manualLayout>
          <c:xMode val="edge"/>
          <c:yMode val="edge"/>
          <c:x val="0.132038065027756"/>
          <c:y val="0.0676071821179919"/>
        </c:manualLayout>
      </c:layout>
      <c:overlay val="0"/>
      <c:spPr>
        <a:noFill/>
        <a:ln>
          <a:noFill/>
        </a:ln>
        <a:effectLst/>
      </c:spPr>
    </c:title>
    <c:autoTitleDeleted val="0"/>
    <c:plotArea>
      <c:layout>
        <c:manualLayout>
          <c:layoutTarget val="inner"/>
          <c:xMode val="edge"/>
          <c:yMode val="edge"/>
          <c:x val="0.0586835844567803"/>
          <c:y val="0.2982777574203"/>
          <c:w val="0.889373513084853"/>
          <c:h val="0.381714913887871"/>
        </c:manualLayout>
      </c:layout>
      <c:lineChart>
        <c:grouping val="standard"/>
        <c:varyColors val="0"/>
        <c:ser>
          <c:idx val="0"/>
          <c:order val="0"/>
          <c:tx>
            <c:strRef>
              <c:f>[SaaS产品线研究.xlsx]Sheet2!$K$1</c:f>
              <c:strCache>
                <c:ptCount val="1"/>
                <c:pt idx="0">
                  <c:v>中国企业级SaaS市场年增长率</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[SaaS产品线研究.xlsx]Sheet2!$J$2:$J$6</c:f>
              <c:strCache>
                <c:ptCount val="5"/>
                <c:pt idx="0">
                  <c:v>2017</c:v>
                </c:pt>
                <c:pt idx="1">
                  <c:v>2018</c:v>
                </c:pt>
                <c:pt idx="2">
                  <c:v>2019e</c:v>
                </c:pt>
                <c:pt idx="3">
                  <c:v>2020e</c:v>
                </c:pt>
                <c:pt idx="4">
                  <c:v>2021e</c:v>
                </c:pt>
              </c:strCache>
            </c:strRef>
          </c:cat>
          <c:val>
            <c:numRef>
              <c:f>[SaaS产品线研究.xlsx]Sheet2!$K$2:$K$6</c:f>
              <c:numCache>
                <c:formatCode>0.00%</c:formatCode>
                <c:ptCount val="5"/>
                <c:pt idx="0">
                  <c:v>0.291</c:v>
                </c:pt>
                <c:pt idx="1">
                  <c:v>0.479</c:v>
                </c:pt>
                <c:pt idx="2">
                  <c:v>0.401</c:v>
                </c:pt>
                <c:pt idx="3">
                  <c:v>0.389</c:v>
                </c:pt>
                <c:pt idx="4">
                  <c:v>0.38</c:v>
                </c:pt>
              </c:numCache>
            </c:numRef>
          </c:val>
          <c:smooth val="0"/>
        </c:ser>
        <c:ser>
          <c:idx val="1"/>
          <c:order val="1"/>
          <c:tx>
            <c:strRef>
              <c:f>[SaaS产品线研究.xlsx]Sheet2!$L$1</c:f>
              <c:strCache>
                <c:ptCount val="1"/>
                <c:pt idx="0">
                  <c:v>全球企业级SaaS市场年增长率</c:v>
                </c:pt>
              </c:strCache>
            </c:strRef>
          </c:tx>
          <c:spPr>
            <a:ln w="28575" cap="rnd">
              <a:solidFill>
                <a:srgbClr val="002882"/>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[SaaS产品线研究.xlsx]Sheet2!$J$2:$J$6</c:f>
              <c:strCache>
                <c:ptCount val="5"/>
                <c:pt idx="0">
                  <c:v>2017</c:v>
                </c:pt>
                <c:pt idx="1">
                  <c:v>2018</c:v>
                </c:pt>
                <c:pt idx="2">
                  <c:v>2019e</c:v>
                </c:pt>
                <c:pt idx="3">
                  <c:v>2020e</c:v>
                </c:pt>
                <c:pt idx="4">
                  <c:v>2021e</c:v>
                </c:pt>
              </c:strCache>
            </c:strRef>
          </c:cat>
          <c:val>
            <c:numRef>
              <c:f>[SaaS产品线研究.xlsx]Sheet2!$L$2:$L$6</c:f>
              <c:numCache>
                <c:formatCode>0.00%</c:formatCode>
                <c:ptCount val="5"/>
                <c:pt idx="0">
                  <c:v>0.24</c:v>
                </c:pt>
                <c:pt idx="1">
                  <c:v>0.333</c:v>
                </c:pt>
                <c:pt idx="2">
                  <c:v>0.208</c:v>
                </c:pt>
                <c:pt idx="3">
                  <c:v>0.166</c:v>
                </c:pt>
                <c:pt idx="4">
                  <c:v>0.147</c:v>
                </c:pt>
              </c:numCache>
            </c:numRef>
          </c:val>
          <c:smooth val="0"/>
        </c:ser>
        <c:dLbls>
          <c:showLegendKey val="0"/>
          <c:showVal val="1"/>
          <c:showCatName val="0"/>
          <c:showSerName val="0"/>
          <c:showPercent val="0"/>
          <c:showBubbleSize val="0"/>
        </c:dLbls>
        <c:marker val="0"/>
        <c:smooth val="0"/>
        <c:axId val="886210609"/>
        <c:axId val="355256691"/>
      </c:lineChart>
      <c:catAx>
        <c:axId val="88621060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p>
        </c:txPr>
        <c:crossAx val="355256691"/>
        <c:crosses val="autoZero"/>
        <c:auto val="1"/>
        <c:lblAlgn val="ctr"/>
        <c:lblOffset val="100"/>
        <c:noMultiLvlLbl val="0"/>
      </c:catAx>
      <c:valAx>
        <c:axId val="355256691"/>
        <c:scaling>
          <c:orientation val="minMax"/>
        </c:scaling>
        <c:delete val="1"/>
        <c:axPos val="l"/>
        <c:numFmt formatCode="0.00%" sourceLinked="1"/>
        <c:majorTickMark val="none"/>
        <c:minorTickMark val="none"/>
        <c:tickLblPos val="nextTo"/>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88621060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186855670103093"/>
          <c:y val="0.792964455844632"/>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baseline="0">
                <a:solidFill>
                  <a:srgbClr val="D80C18"/>
                </a:solidFill>
                <a:latin typeface="+mn-lt"/>
                <a:ea typeface="+mn-ea"/>
                <a:cs typeface="+mn-cs"/>
              </a:defRPr>
            </a:pPr>
            <a:r>
              <a:rPr lang="en-US" altLang="zh-CN">
                <a:solidFill>
                  <a:srgbClr val="D80C18"/>
                </a:solidFill>
              </a:rPr>
              <a:t>2018</a:t>
            </a:r>
            <a:r>
              <a:rPr altLang="en-US">
                <a:solidFill>
                  <a:srgbClr val="D80C18"/>
                </a:solidFill>
              </a:rPr>
              <a:t>年中国企业级</a:t>
            </a:r>
            <a:r>
              <a:rPr lang="en-US" altLang="zh-CN" cap="none">
                <a:solidFill>
                  <a:srgbClr val="D80C18"/>
                </a:solidFill>
                <a:uFillTx/>
              </a:rPr>
              <a:t>SaaS</a:t>
            </a:r>
            <a:r>
              <a:rPr altLang="en-US">
                <a:solidFill>
                  <a:srgbClr val="D80C18"/>
                </a:solidFill>
              </a:rPr>
              <a:t>细分市场分布</a:t>
            </a:r>
            <a:endParaRPr altLang="en-US">
              <a:solidFill>
                <a:srgbClr val="D80C18"/>
              </a:solidFill>
            </a:endParaRPr>
          </a:p>
          <a:p>
            <a:pPr defTabSz="914400">
              <a:defRPr lang="zh-CN" sz="1600" b="1" i="0" u="none" strike="noStrike" kern="1200" cap="all" baseline="0">
                <a:solidFill>
                  <a:srgbClr val="D80C18"/>
                </a:solidFill>
                <a:latin typeface="+mn-lt"/>
                <a:ea typeface="+mn-ea"/>
                <a:cs typeface="+mn-cs"/>
              </a:defRPr>
            </a:pPr>
            <a:r>
              <a:rPr altLang="en-US">
                <a:solidFill>
                  <a:srgbClr val="D80C18"/>
                </a:solidFill>
              </a:rPr>
              <a:t>通用型</a:t>
            </a:r>
            <a:r>
              <a:rPr lang="en-US" altLang="zh-CN" cap="none">
                <a:solidFill>
                  <a:srgbClr val="D80C18"/>
                </a:solidFill>
                <a:uFillTx/>
              </a:rPr>
              <a:t>SaaS</a:t>
            </a:r>
            <a:endParaRPr lang="en-US" altLang="zh-CN" cap="none">
              <a:solidFill>
                <a:srgbClr val="D80C18"/>
              </a:solidFill>
              <a:uFillTx/>
            </a:endParaRPr>
          </a:p>
        </c:rich>
      </c:tx>
      <c:layout>
        <c:manualLayout>
          <c:xMode val="edge"/>
          <c:yMode val="edge"/>
          <c:x val="0.135349691641517"/>
          <c:y val="0.0650786236960922"/>
        </c:manualLayout>
      </c:layout>
      <c:overlay val="0"/>
      <c:spPr>
        <a:noFill/>
        <a:ln>
          <a:noFill/>
        </a:ln>
        <a:effectLst/>
      </c:spPr>
    </c:title>
    <c:autoTitleDeleted val="0"/>
    <c:plotArea>
      <c:layout>
        <c:manualLayout>
          <c:layoutTarget val="inner"/>
          <c:xMode val="edge"/>
          <c:yMode val="edge"/>
          <c:x val="0.289125169782009"/>
          <c:y val="0.334020449785489"/>
          <c:w val="0.436152304609218"/>
          <c:h val="0.727892976588629"/>
        </c:manualLayout>
      </c:layout>
      <c:pieChart>
        <c:varyColors val="1"/>
        <c:ser>
          <c:idx val="0"/>
          <c:order val="0"/>
          <c:tx>
            <c:strRef>
              <c:f>[SaaS产品线研究.xlsx]细分市场!$B$1</c:f>
              <c:strCache>
                <c:ptCount val="1"/>
                <c:pt idx="0">
                  <c:v>占比</c:v>
                </c:pt>
              </c:strCache>
            </c:strRef>
          </c:tx>
          <c:spPr/>
          <c:explosion val="0"/>
          <c:dPt>
            <c:idx val="0"/>
            <c:bubble3D val="0"/>
            <c:explosion val="27"/>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15:layout>
                    <c:manualLayout>
                      <c:w val="0.173205616060884"/>
                      <c:h val="0.135881841876629"/>
                    </c:manualLayout>
                  </c15:layout>
                </c:ext>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manualLayout>
                  <c:x val="0"/>
                  <c:y val="0.00434404865334492"/>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5"/>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6"/>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lumMod val="60000"/>
                        </a:schemeClr>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7"/>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lumMod val="60000"/>
                        </a:schemeClr>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8"/>
              <c:layout>
                <c:manualLayout>
                  <c:x val="-0.0261120587849364"/>
                  <c:y val="-0.0302345786272806"/>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9"/>
              <c:layout>
                <c:manualLayout>
                  <c:x val="-0.00656081879018502"/>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0"/>
              <c:layout>
                <c:manualLayout>
                  <c:x val="0.00971001180947382"/>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5">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1"/>
              <c:layout>
                <c:manualLayout>
                  <c:x val="0.0456632987796877"/>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6">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[SaaS产品线研究.xlsx]细分市场!$A$2:$A$13</c:f>
              <c:strCache>
                <c:ptCount val="12"/>
                <c:pt idx="0">
                  <c:v>CRM</c:v>
                </c:pt>
                <c:pt idx="1">
                  <c:v>客服与呼叫中心</c:v>
                </c:pt>
                <c:pt idx="2">
                  <c:v>ERP</c:v>
                </c:pt>
                <c:pt idx="3">
                  <c:v>通信</c:v>
                </c:pt>
                <c:pt idx="4">
                  <c:v>HRM</c:v>
                </c:pt>
                <c:pt idx="5">
                  <c:v>财税管理</c:v>
                </c:pt>
                <c:pt idx="6">
                  <c:v>OA协同</c:v>
                </c:pt>
                <c:pt idx="7">
                  <c:v>电子签名</c:v>
                </c:pt>
                <c:pt idx="8">
                  <c:v>运维与安全</c:v>
                </c:pt>
                <c:pt idx="9">
                  <c:v>其他</c:v>
                </c:pt>
                <c:pt idx="10">
                  <c:v>SCM</c:v>
                </c:pt>
                <c:pt idx="11">
                  <c:v>网盘</c:v>
                </c:pt>
              </c:strCache>
            </c:strRef>
          </c:cat>
          <c:val>
            <c:numRef>
              <c:f>[SaaS产品线研究.xlsx]细分市场!$B$2:$B$13</c:f>
              <c:numCache>
                <c:formatCode>0%</c:formatCode>
                <c:ptCount val="12"/>
                <c:pt idx="0">
                  <c:v>0.2</c:v>
                </c:pt>
                <c:pt idx="1">
                  <c:v>0.15</c:v>
                </c:pt>
                <c:pt idx="2">
                  <c:v>0.11</c:v>
                </c:pt>
                <c:pt idx="3">
                  <c:v>0.11</c:v>
                </c:pt>
                <c:pt idx="4">
                  <c:v>0.09</c:v>
                </c:pt>
                <c:pt idx="5">
                  <c:v>0.09</c:v>
                </c:pt>
                <c:pt idx="6">
                  <c:v>0.09</c:v>
                </c:pt>
                <c:pt idx="7">
                  <c:v>0.06</c:v>
                </c:pt>
                <c:pt idx="8">
                  <c:v>0.03</c:v>
                </c:pt>
                <c:pt idx="9">
                  <c:v>0.03</c:v>
                </c:pt>
                <c:pt idx="10">
                  <c:v>0.02</c:v>
                </c:pt>
                <c:pt idx="11">
                  <c:v>0.02</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spc="50" baseline="0">
                <a:solidFill>
                  <a:srgbClr val="D80C18"/>
                </a:solidFill>
                <a:latin typeface="+mn-lt"/>
                <a:ea typeface="+mn-ea"/>
                <a:cs typeface="+mn-cs"/>
              </a:defRPr>
            </a:pPr>
            <a:r>
              <a:rPr lang="en-US" altLang="zh-CN" sz="1600">
                <a:solidFill>
                  <a:srgbClr val="D80C18"/>
                </a:solidFill>
              </a:rPr>
              <a:t>2018</a:t>
            </a:r>
            <a:r>
              <a:rPr altLang="en-US" sz="1600">
                <a:solidFill>
                  <a:srgbClr val="D80C18"/>
                </a:solidFill>
              </a:rPr>
              <a:t>年中国</a:t>
            </a:r>
            <a:r>
              <a:rPr altLang="en-US" sz="1600" cap="none">
                <a:solidFill>
                  <a:srgbClr val="D80C18"/>
                </a:solidFill>
                <a:uFillTx/>
              </a:rPr>
              <a:t>企业级</a:t>
            </a:r>
            <a:r>
              <a:rPr lang="en-US" altLang="zh-CN" sz="1600" cap="none">
                <a:solidFill>
                  <a:srgbClr val="D80C18"/>
                </a:solidFill>
                <a:uFillTx/>
              </a:rPr>
              <a:t>SaaS</a:t>
            </a:r>
            <a:r>
              <a:rPr altLang="en-US" sz="1600">
                <a:solidFill>
                  <a:srgbClr val="D80C18"/>
                </a:solidFill>
              </a:rPr>
              <a:t>细分市场分布</a:t>
            </a:r>
            <a:endParaRPr altLang="en-US" sz="1600">
              <a:solidFill>
                <a:srgbClr val="D80C18"/>
              </a:solidFill>
            </a:endParaRPr>
          </a:p>
          <a:p>
            <a:pPr defTabSz="914400">
              <a:defRPr lang="zh-CN" sz="1600" b="1" i="0" u="none" strike="noStrike" kern="1200" cap="all" spc="50" baseline="0">
                <a:solidFill>
                  <a:srgbClr val="D80C18"/>
                </a:solidFill>
                <a:latin typeface="+mn-lt"/>
                <a:ea typeface="+mn-ea"/>
                <a:cs typeface="+mn-cs"/>
              </a:defRPr>
            </a:pPr>
            <a:r>
              <a:rPr altLang="en-US" sz="1600">
                <a:solidFill>
                  <a:srgbClr val="D80C18"/>
                </a:solidFill>
              </a:rPr>
              <a:t>行</a:t>
            </a:r>
            <a:r>
              <a:rPr altLang="en-US" sz="1600" cap="none">
                <a:solidFill>
                  <a:srgbClr val="D80C18"/>
                </a:solidFill>
                <a:uFillTx/>
              </a:rPr>
              <a:t>业型</a:t>
            </a:r>
            <a:r>
              <a:rPr lang="en-US" altLang="zh-CN" sz="1600" cap="none">
                <a:solidFill>
                  <a:srgbClr val="D80C18"/>
                </a:solidFill>
                <a:uFillTx/>
              </a:rPr>
              <a:t>SaaS</a:t>
            </a:r>
            <a:endParaRPr lang="en-US" altLang="zh-CN" sz="1600" cap="none">
              <a:solidFill>
                <a:srgbClr val="D80C18"/>
              </a:solidFill>
              <a:uFillTx/>
            </a:endParaRPr>
          </a:p>
        </c:rich>
      </c:tx>
      <c:layout>
        <c:manualLayout>
          <c:xMode val="edge"/>
          <c:yMode val="edge"/>
          <c:x val="0.117968953719705"/>
          <c:y val="0.0763774328944789"/>
        </c:manualLayout>
      </c:layout>
      <c:overlay val="0"/>
      <c:spPr>
        <a:noFill/>
        <a:ln>
          <a:noFill/>
        </a:ln>
        <a:effectLst/>
      </c:spPr>
    </c:title>
    <c:autoTitleDeleted val="0"/>
    <c:plotArea>
      <c:layout>
        <c:manualLayout>
          <c:layoutTarget val="inner"/>
          <c:xMode val="edge"/>
          <c:yMode val="edge"/>
          <c:x val="0.222670223460924"/>
          <c:y val="0.264362447454461"/>
          <c:w val="0.606808626068086"/>
          <c:h val="0.696559240230422"/>
        </c:manualLayout>
      </c:layout>
      <c:pieChart>
        <c:varyColors val="1"/>
        <c:ser>
          <c:idx val="0"/>
          <c:order val="0"/>
          <c:tx>
            <c:strRef>
              <c:f>[SaaS产品线研究.xlsx]细分市场!$E$1</c:f>
              <c:strCache>
                <c:ptCount val="1"/>
                <c:pt idx="0">
                  <c:v>占比</c:v>
                </c:pt>
              </c:strCache>
            </c:strRef>
          </c:tx>
          <c:spPr/>
          <c:explosion val="0"/>
          <c:dPt>
            <c:idx val="0"/>
            <c:bubble3D val="0"/>
            <c:explosion val="12"/>
            <c:spPr>
              <a:solidFill>
                <a:schemeClr val="accent1"/>
              </a:solidFill>
              <a:ln>
                <a:noFill/>
              </a:ln>
              <a:effectLst/>
            </c:spPr>
          </c:dPt>
          <c:dPt>
            <c:idx val="1"/>
            <c:bubble3D val="0"/>
            <c:spPr>
              <a:solidFill>
                <a:schemeClr val="accent2"/>
              </a:solid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Pt>
            <c:idx val="4"/>
            <c:bubble3D val="0"/>
            <c:spPr>
              <a:solidFill>
                <a:schemeClr val="accent5"/>
              </a:solidFill>
              <a:ln>
                <a:noFill/>
              </a:ln>
              <a:effectLst/>
            </c:spPr>
          </c:dPt>
          <c:dPt>
            <c:idx val="5"/>
            <c:bubble3D val="0"/>
            <c:spPr>
              <a:solidFill>
                <a:schemeClr val="accent6"/>
              </a:solidFill>
              <a:ln>
                <a:noFill/>
              </a:ln>
              <a:effectLst/>
            </c:spPr>
          </c:dPt>
          <c:dPt>
            <c:idx val="6"/>
            <c:bubble3D val="0"/>
            <c:spPr>
              <a:solidFill>
                <a:schemeClr val="accent1">
                  <a:lumMod val="60000"/>
                </a:schemeClr>
              </a:solidFill>
              <a:ln>
                <a:noFill/>
              </a:ln>
              <a:effectLst/>
            </c:spPr>
          </c:dPt>
          <c:dPt>
            <c:idx val="7"/>
            <c:bubble3D val="0"/>
            <c:spPr>
              <a:solidFill>
                <a:schemeClr val="accent2">
                  <a:lumMod val="60000"/>
                </a:schemeClr>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l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[SaaS产品线研究.xlsx]细分市场!$D$2:$D$9</c:f>
              <c:strCache>
                <c:ptCount val="8"/>
                <c:pt idx="0">
                  <c:v>零售电商</c:v>
                </c:pt>
                <c:pt idx="1">
                  <c:v>医疗</c:v>
                </c:pt>
                <c:pt idx="2">
                  <c:v>物流</c:v>
                </c:pt>
                <c:pt idx="3">
                  <c:v>餐饮</c:v>
                </c:pt>
                <c:pt idx="4">
                  <c:v>房地产</c:v>
                </c:pt>
                <c:pt idx="5">
                  <c:v>酒旅</c:v>
                </c:pt>
                <c:pt idx="6">
                  <c:v>教育</c:v>
                </c:pt>
                <c:pt idx="7">
                  <c:v>其他</c:v>
                </c:pt>
              </c:strCache>
            </c:strRef>
          </c:cat>
          <c:val>
            <c:numRef>
              <c:f>[SaaS产品线研究.xlsx]细分市场!$E$2:$E$9</c:f>
              <c:numCache>
                <c:formatCode>0%</c:formatCode>
                <c:ptCount val="8"/>
                <c:pt idx="0">
                  <c:v>0.26</c:v>
                </c:pt>
                <c:pt idx="1">
                  <c:v>0.16</c:v>
                </c:pt>
                <c:pt idx="2">
                  <c:v>0.13</c:v>
                </c:pt>
                <c:pt idx="3">
                  <c:v>0.1</c:v>
                </c:pt>
                <c:pt idx="4">
                  <c:v>0.09</c:v>
                </c:pt>
                <c:pt idx="5">
                  <c:v>0.09</c:v>
                </c:pt>
                <c:pt idx="6">
                  <c:v>0.09</c:v>
                </c:pt>
                <c:pt idx="7">
                  <c:v>0.08</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rPr>
            </a:fld>
            <a:endParaRPr lang="zh-CN" altLang="en-US">
              <a:latin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rPr>
            </a:fld>
            <a:endParaRPr lang="zh-CN" altLang="en-US">
              <a:latin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E4B978DC-1F16-4472-B369-2953673274E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56984E98-16E9-48A7-8C6F-BE227F3744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dk1">
                    <a:lumMod val="10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8" name="页脚占位符 7"/>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9" name="灯片编号占位符 8"/>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4" name="页脚占位符 3"/>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5" name="灯片编号占位符 4"/>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lvl1pPr>
              <a:defRPr>
                <a:solidFill>
                  <a:schemeClr val="dk1">
                    <a:lumMod val="100000"/>
                  </a:schemeClr>
                </a:solidFill>
              </a:defRPr>
            </a:lvl1p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lvl1pPr>
              <a:defRPr>
                <a:solidFill>
                  <a:schemeClr val="dk1">
                    <a:lumMod val="100000"/>
                  </a:schemeClr>
                </a:solidFill>
              </a:defRPr>
            </a:lvl1pPr>
          </a:lstStyle>
          <a:p>
            <a:r>
              <a:rPr kumimoji="1" lang="zh-CN" altLang="en-US"/>
              <a:t>部门：</a:t>
            </a:r>
            <a:endParaRPr kumimoji="1" lang="zh-CN" altLang="en-US" dirty="0"/>
          </a:p>
        </p:txBody>
      </p:sp>
      <p:sp>
        <p:nvSpPr>
          <p:cNvPr id="24" name="Slide Number Placeholder 23"/>
          <p:cNvSpPr>
            <a:spLocks noGrp="1"/>
          </p:cNvSpPr>
          <p:nvPr>
            <p:ph type="sldNum" sz="quarter" idx="16"/>
          </p:nvPr>
        </p:nvSpPr>
        <p:spPr/>
        <p:txBody>
          <a:bodyPr/>
          <a:lstStyle>
            <a:lvl1pPr>
              <a:defRPr>
                <a:solidFill>
                  <a:schemeClr val="dk1">
                    <a:lumMod val="100000"/>
                  </a:schemeClr>
                </a:solidFill>
              </a:defRPr>
            </a:lvl1p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pic>
        <p:nvPicPr>
          <p:cNvPr id="2" name="图片 1" descr="F:\360MoveData\Users\Administrator\Desktop\封面.jpg封面"/>
          <p:cNvPicPr>
            <a:picLocks noChangeAspect="1"/>
          </p:cNvPicPr>
          <p:nvPr userDrawn="1"/>
        </p:nvPicPr>
        <p:blipFill>
          <a:blip r:embed="rId2"/>
          <a:srcRect/>
          <a:stretch>
            <a:fillRect/>
          </a:stretch>
        </p:blipFill>
        <p:spPr>
          <a:xfrm>
            <a:off x="-1693" y="-423"/>
            <a:ext cx="12194540" cy="685884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管理干部会议视觉PPT"/>
          <p:cNvPicPr>
            <a:picLocks noChangeAspect="1"/>
          </p:cNvPicPr>
          <p:nvPr userDrawn="1"/>
        </p:nvPicPr>
        <p:blipFill>
          <a:blip r:embed="rId2"/>
          <a:stretch>
            <a:fillRect/>
          </a:stretch>
        </p:blipFill>
        <p:spPr>
          <a:xfrm>
            <a:off x="-9313" y="-3387"/>
            <a:ext cx="12203853" cy="6864773"/>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p>
            <a:r>
              <a:rPr lang="zh-CN" altLang="en-US"/>
              <a:t>部门：</a:t>
            </a:r>
            <a:endParaRPr lang="zh-CN" altLang="en-US"/>
          </a:p>
        </p:txBody>
      </p:sp>
      <p:sp>
        <p:nvSpPr>
          <p:cNvPr id="6" name="灯片编号占位符 5"/>
          <p:cNvSpPr>
            <a:spLocks noGrp="1"/>
          </p:cNvSpPr>
          <p:nvPr>
            <p:ph type="sldNum" sz="quarter" idx="12"/>
          </p:nvPr>
        </p:nvSpPr>
        <p:spPr/>
        <p:txBody>
          <a:bodyPr/>
          <a:lstStyle/>
          <a:p>
            <a:fld id="{B47C6D4E-2A75-4604-9EA9-B4582553BCF0}"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两行标题／内容页">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pPr lvl="0"/>
            <a:fld id="{86CB4B4D-7CA3-9044-876B-883B54F8677D}" type="slidenum">
              <a:rPr/>
            </a:fld>
            <a:endParaRPr/>
          </a:p>
        </p:txBody>
      </p:sp>
      <p:sp>
        <p:nvSpPr>
          <p:cNvPr id="17" name="Shape 17"/>
          <p:cNvSpPr>
            <a:spLocks noGrp="1"/>
          </p:cNvSpPr>
          <p:nvPr>
            <p:ph type="body" idx="1" hasCustomPrompt="1"/>
          </p:nvPr>
        </p:nvSpPr>
        <p:spPr>
          <a:xfrm>
            <a:off x="457200" y="1638300"/>
            <a:ext cx="11277600" cy="4533900"/>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
        <p:nvSpPr>
          <p:cNvPr id="18" name="Shape 18"/>
          <p:cNvSpPr>
            <a:spLocks noGrp="1"/>
          </p:cNvSpPr>
          <p:nvPr>
            <p:ph type="title" hasCustomPrompt="1"/>
          </p:nvPr>
        </p:nvSpPr>
        <p:spPr>
          <a:xfrm>
            <a:off x="457201" y="457200"/>
            <a:ext cx="11277601" cy="1193800"/>
          </a:xfrm>
          <a:prstGeom prst="rect">
            <a:avLst/>
          </a:prstGeom>
        </p:spPr>
        <p:txBody>
          <a:bodyPr/>
          <a:lstStyle/>
          <a:p>
            <a:pPr lvl="0">
              <a:defRPr sz="1800" b="0">
                <a:solidFill>
                  <a:srgbClr val="000000"/>
                </a:solidFill>
              </a:defRPr>
            </a:pPr>
            <a:r>
              <a:rPr sz="3200" b="1">
                <a:solidFill>
                  <a:srgbClr val="1E53A4"/>
                </a:solidFill>
              </a:rPr>
              <a:t>标题文本</a:t>
            </a:r>
            <a:endParaRPr sz="3200" b="1">
              <a:solidFill>
                <a:srgbClr val="1E53A4"/>
              </a:solidFill>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200" y="4358302"/>
            <a:ext cx="6535271" cy="833811"/>
          </a:xfrm>
        </p:spPr>
        <p:txBody>
          <a:bodyPr/>
          <a:lstStyle>
            <a:lvl1pPr marL="0" indent="0">
              <a:spcBef>
                <a:spcPts val="0"/>
              </a:spcBef>
              <a:buNone/>
              <a:defRPr b="1">
                <a:solidFill>
                  <a:schemeClr val="accent1"/>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20" y="-7408"/>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E53A4"/>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442911" y="1338944"/>
            <a:ext cx="4238437" cy="1759201"/>
          </a:xfrm>
        </p:spPr>
        <p:txBody>
          <a:bodyPr>
            <a:noAutofit/>
          </a:bodyPr>
          <a:lstStyle>
            <a:lvl1pPr marL="0" indent="0">
              <a:buNone/>
              <a:defRPr sz="11995"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7" name="Title 8"/>
          <p:cNvSpPr>
            <a:spLocks noGrp="1"/>
          </p:cNvSpPr>
          <p:nvPr>
            <p:ph type="title" hasCustomPrompt="1"/>
          </p:nvPr>
        </p:nvSpPr>
        <p:spPr>
          <a:xfrm>
            <a:off x="446315"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bg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pic>
        <p:nvPicPr>
          <p:cNvPr id="9" name="Picture 10"/>
          <p:cNvPicPr>
            <a:picLocks noChangeAspect="1"/>
          </p:cNvPicPr>
          <p:nvPr userDrawn="1"/>
        </p:nvPicPr>
        <p:blipFill>
          <a:blip r:embed="rId2"/>
          <a:stretch>
            <a:fillRect/>
          </a:stretch>
        </p:blipFill>
        <p:spPr>
          <a:xfrm>
            <a:off x="456085" y="6394568"/>
            <a:ext cx="759600" cy="151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7200" y="6400799"/>
            <a:ext cx="749300" cy="152400"/>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49812" y="1708247"/>
            <a:ext cx="3455999" cy="1919932"/>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2681958" y="2515426"/>
            <a:ext cx="3455999" cy="1919932"/>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730422" y="2850867"/>
            <a:ext cx="3455999" cy="191993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8178488" y="3406769"/>
            <a:ext cx="3455999" cy="1919932"/>
          </a:xfrm>
          <a:prstGeom prst="rect">
            <a:avLst/>
          </a:prstGeom>
        </p:spPr>
      </p:pic>
      <p:grpSp>
        <p:nvGrpSpPr>
          <p:cNvPr id="16" name="Group 3"/>
          <p:cNvGrpSpPr/>
          <p:nvPr/>
        </p:nvGrpSpPr>
        <p:grpSpPr bwMode="auto">
          <a:xfrm>
            <a:off x="422912" y="451563"/>
            <a:ext cx="558406" cy="355163"/>
            <a:chOff x="374" y="148"/>
            <a:chExt cx="1639" cy="1043"/>
          </a:xfrm>
        </p:grpSpPr>
        <p:sp>
          <p:nvSpPr>
            <p:cNvPr id="19" name="AutoShape 4"/>
            <p:cNvSpPr>
              <a:spLocks noChangeArrowheads="1"/>
            </p:cNvSpPr>
            <p:nvPr/>
          </p:nvSpPr>
          <p:spPr bwMode="auto">
            <a:xfrm>
              <a:off x="970" y="148"/>
              <a:ext cx="1043" cy="1043"/>
            </a:xfrm>
            <a:prstGeom prst="diamond">
              <a:avLst/>
            </a:prstGeom>
            <a:solidFill>
              <a:srgbClr val="1E53A4"/>
            </a:solidFill>
            <a:ln w="9525">
              <a:solidFill>
                <a:srgbClr val="00447E"/>
              </a:solidFill>
              <a:miter lim="800000"/>
            </a:ln>
          </p:spPr>
          <p:txBody>
            <a:bodyPr anchor="ctr"/>
            <a:lstStyle>
              <a:lvl1pPr>
                <a:defRPr sz="1900">
                  <a:solidFill>
                    <a:schemeClr val="tx1"/>
                  </a:solidFill>
                  <a:latin typeface="Arial" panose="020B0604020202090204" pitchFamily="34" charset="0"/>
                  <a:ea typeface="宋体" panose="02010600030101010101" pitchFamily="2" charset="-122"/>
                </a:defRPr>
              </a:lvl1pPr>
              <a:lvl2pPr marL="742950" indent="-285750">
                <a:defRPr sz="1900">
                  <a:solidFill>
                    <a:schemeClr val="tx1"/>
                  </a:solidFill>
                  <a:latin typeface="Arial" panose="020B0604020202090204" pitchFamily="34" charset="0"/>
                  <a:ea typeface="宋体" panose="02010600030101010101" pitchFamily="2" charset="-122"/>
                </a:defRPr>
              </a:lvl2pPr>
              <a:lvl3pPr marL="1143000" indent="-228600">
                <a:defRPr sz="1900">
                  <a:solidFill>
                    <a:schemeClr val="tx1"/>
                  </a:solidFill>
                  <a:latin typeface="Arial" panose="020B0604020202090204" pitchFamily="34" charset="0"/>
                  <a:ea typeface="宋体" panose="02010600030101010101" pitchFamily="2" charset="-122"/>
                </a:defRPr>
              </a:lvl3pPr>
              <a:lvl4pPr marL="1600200" indent="-228600">
                <a:defRPr sz="1900">
                  <a:solidFill>
                    <a:schemeClr val="tx1"/>
                  </a:solidFill>
                  <a:latin typeface="Arial" panose="020B0604020202090204" pitchFamily="34" charset="0"/>
                  <a:ea typeface="宋体" panose="02010600030101010101" pitchFamily="2" charset="-122"/>
                </a:defRPr>
              </a:lvl4pPr>
              <a:lvl5pPr marL="2057400" indent="-228600">
                <a:defRPr sz="1900">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9pPr>
            </a:lstStyle>
            <a:p>
              <a:pPr eaLnBrk="1" hangingPunct="1">
                <a:buFont typeface="Arial" panose="020B0604020202090204" pitchFamily="34" charset="0"/>
                <a:buNone/>
              </a:pPr>
              <a:endParaRPr lang="zh-CN" altLang="en-US" sz="2015">
                <a:latin typeface="+mn-lt"/>
                <a:ea typeface="微软雅黑" panose="020B0503020204020204" pitchFamily="34" charset="-122"/>
                <a:cs typeface="微软雅黑" panose="020B0503020204020204" pitchFamily="34" charset="-122"/>
                <a:sym typeface="+mn-lt"/>
              </a:endParaRPr>
            </a:p>
          </p:txBody>
        </p:sp>
        <p:sp>
          <p:nvSpPr>
            <p:cNvPr id="20" name="AutoShape 5"/>
            <p:cNvSpPr>
              <a:spLocks noChangeArrowheads="1"/>
            </p:cNvSpPr>
            <p:nvPr/>
          </p:nvSpPr>
          <p:spPr bwMode="auto">
            <a:xfrm>
              <a:off x="374" y="148"/>
              <a:ext cx="1043" cy="1043"/>
            </a:xfrm>
            <a:prstGeom prst="diamond">
              <a:avLst/>
            </a:prstGeom>
            <a:solidFill>
              <a:srgbClr val="3399FF"/>
            </a:solidFill>
            <a:ln w="9525">
              <a:solidFill>
                <a:srgbClr val="3399FF"/>
              </a:solidFill>
              <a:miter lim="800000"/>
            </a:ln>
          </p:spPr>
          <p:txBody>
            <a:bodyPr anchor="ctr"/>
            <a:lstStyle>
              <a:lvl1pPr>
                <a:defRPr sz="1900">
                  <a:solidFill>
                    <a:schemeClr val="tx1"/>
                  </a:solidFill>
                  <a:latin typeface="Arial" panose="020B0604020202090204" pitchFamily="34" charset="0"/>
                  <a:ea typeface="宋体" panose="02010600030101010101" pitchFamily="2" charset="-122"/>
                </a:defRPr>
              </a:lvl1pPr>
              <a:lvl2pPr marL="742950" indent="-285750">
                <a:defRPr sz="1900">
                  <a:solidFill>
                    <a:schemeClr val="tx1"/>
                  </a:solidFill>
                  <a:latin typeface="Arial" panose="020B0604020202090204" pitchFamily="34" charset="0"/>
                  <a:ea typeface="宋体" panose="02010600030101010101" pitchFamily="2" charset="-122"/>
                </a:defRPr>
              </a:lvl2pPr>
              <a:lvl3pPr marL="1143000" indent="-228600">
                <a:defRPr sz="1900">
                  <a:solidFill>
                    <a:schemeClr val="tx1"/>
                  </a:solidFill>
                  <a:latin typeface="Arial" panose="020B0604020202090204" pitchFamily="34" charset="0"/>
                  <a:ea typeface="宋体" panose="02010600030101010101" pitchFamily="2" charset="-122"/>
                </a:defRPr>
              </a:lvl3pPr>
              <a:lvl4pPr marL="1600200" indent="-228600">
                <a:defRPr sz="1900">
                  <a:solidFill>
                    <a:schemeClr val="tx1"/>
                  </a:solidFill>
                  <a:latin typeface="Arial" panose="020B0604020202090204" pitchFamily="34" charset="0"/>
                  <a:ea typeface="宋体" panose="02010600030101010101" pitchFamily="2" charset="-122"/>
                </a:defRPr>
              </a:lvl4pPr>
              <a:lvl5pPr marL="2057400" indent="-228600">
                <a:defRPr sz="1900">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9pPr>
            </a:lstStyle>
            <a:p>
              <a:pPr eaLnBrk="1" hangingPunct="1">
                <a:buFont typeface="Arial" panose="020B0604020202090204" pitchFamily="34" charset="0"/>
                <a:buNone/>
              </a:pPr>
              <a:endParaRPr lang="zh-CN" altLang="en-US" sz="2015">
                <a:latin typeface="+mn-lt"/>
                <a:ea typeface="微软雅黑" panose="020B0503020204020204" pitchFamily="34" charset="-122"/>
                <a:cs typeface="微软雅黑" panose="020B0503020204020204" pitchFamily="34" charset="-122"/>
                <a:sym typeface="+mn-lt"/>
              </a:endParaRPr>
            </a:p>
          </p:txBody>
        </p:sp>
      </p:grpSp>
      <p:sp>
        <p:nvSpPr>
          <p:cNvPr id="2" name="文本框 1"/>
          <p:cNvSpPr txBox="1"/>
          <p:nvPr userDrawn="1"/>
        </p:nvSpPr>
        <p:spPr>
          <a:xfrm>
            <a:off x="1499016" y="629144"/>
            <a:ext cx="184731" cy="427361"/>
          </a:xfrm>
          <a:prstGeom prst="rect">
            <a:avLst/>
          </a:prstGeom>
          <a:noFill/>
        </p:spPr>
        <p:txBody>
          <a:bodyPr wrap="none" rtlCol="0">
            <a:spAutoFit/>
          </a:bodyPr>
          <a:lstStyle/>
          <a:p>
            <a:endParaRPr lang="zh-CN" altLang="en-US" sz="2175" dirty="0">
              <a:ea typeface="微软雅黑" panose="020B0503020204020204" pitchFamily="34" charset="-122"/>
              <a:cs typeface="微软雅黑" panose="020B0503020204020204" pitchFamily="34" charset="-122"/>
            </a:endParaRPr>
          </a:p>
        </p:txBody>
      </p:sp>
      <p:sp>
        <p:nvSpPr>
          <p:cNvPr id="21" name="Text Placeholder 5"/>
          <p:cNvSpPr>
            <a:spLocks noGrp="1"/>
          </p:cNvSpPr>
          <p:nvPr>
            <p:ph type="body" sz="quarter" idx="11"/>
          </p:nvPr>
        </p:nvSpPr>
        <p:spPr>
          <a:xfrm>
            <a:off x="1119664" y="397458"/>
            <a:ext cx="6535271" cy="465213"/>
          </a:xfrm>
        </p:spPr>
        <p:txBody>
          <a:bodyPr>
            <a:normAutofit/>
          </a:bodyPr>
          <a:lstStyle>
            <a:lvl1pPr marL="0" indent="0">
              <a:spcBef>
                <a:spcPts val="0"/>
              </a:spcBef>
              <a:buNone/>
              <a:defRPr sz="2420" b="1">
                <a:solidFill>
                  <a:srgbClr val="1E53A4"/>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1" y="1338944"/>
            <a:ext cx="4238437" cy="1759201"/>
          </a:xfrm>
        </p:spPr>
        <p:txBody>
          <a:bodyPr>
            <a:noAutofit/>
          </a:bodyPr>
          <a:lstStyle>
            <a:lvl1pPr marL="0" indent="0">
              <a:buNone/>
              <a:defRPr sz="11995"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5"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pic>
        <p:nvPicPr>
          <p:cNvPr id="11" name="Picture 10"/>
          <p:cNvPicPr>
            <a:picLocks noChangeAspect="1"/>
          </p:cNvPicPr>
          <p:nvPr userDrawn="1"/>
        </p:nvPicPr>
        <p:blipFill>
          <a:blip r:embed="rId2"/>
          <a:stretch>
            <a:fillRect/>
          </a:stretch>
        </p:blipFill>
        <p:spPr>
          <a:xfrm>
            <a:off x="456085" y="6394568"/>
            <a:ext cx="759600" cy="151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4"/>
            <a:ext cx="9144000" cy="2387599"/>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4ADA63EE-149B-4B65-9F1C-894B31EF81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2" Type="http://schemas.openxmlformats.org/officeDocument/2006/relationships/theme" Target="../theme/theme10.xml"/><Relationship Id="rId11" Type="http://schemas.openxmlformats.org/officeDocument/2006/relationships/image" Target="../media/image3.jpeg"/><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11.xml"/><Relationship Id="rId11" Type="http://schemas.openxmlformats.org/officeDocument/2006/relationships/image" Target="../media/image3.jpeg"/><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3.jpeg"/><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image" Target="../media/image3.jpeg"/><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0" Type="http://schemas.openxmlformats.org/officeDocument/2006/relationships/theme" Target="../theme/theme4.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3" Type="http://schemas.openxmlformats.org/officeDocument/2006/relationships/theme" Target="../theme/theme6.xml"/><Relationship Id="rId12" Type="http://schemas.openxmlformats.org/officeDocument/2006/relationships/image" Target="../media/image9.jpeg"/><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7.xml"/><Relationship Id="rId11" Type="http://schemas.openxmlformats.org/officeDocument/2006/relationships/image" Target="../media/image3.jpeg"/><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7" Type="http://schemas.openxmlformats.org/officeDocument/2006/relationships/theme" Target="../theme/theme8.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2" Type="http://schemas.openxmlformats.org/officeDocument/2006/relationships/theme" Target="../theme/theme9.xml"/><Relationship Id="rId11" Type="http://schemas.openxmlformats.org/officeDocument/2006/relationships/image" Target="../media/image3.jpeg"/><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t>部门：</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1A65C06C-3C1A-4BCD-92B5-D937CB4EDA5F}" type="slidenum">
              <a:rPr lang="zh-CN" altLang="en-US" smtClean="0"/>
            </a:fld>
            <a:endParaRPr lang="zh-CN" altLang="en-US"/>
          </a:p>
        </p:txBody>
      </p:sp>
      <p:pic>
        <p:nvPicPr>
          <p:cNvPr id="7" name="图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8" name="图片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hf sldNum="0" hdr="0" ftr="0" dt="0"/>
  <p:txStyles>
    <p:titleStyle>
      <a:lvl1pPr algn="l" defTabSz="914400" rtl="0" eaLnBrk="1" latinLnBrk="0" hangingPunct="1">
        <a:lnSpc>
          <a:spcPct val="90000"/>
        </a:lnSpc>
        <a:spcBef>
          <a:spcPct val="0"/>
        </a:spcBef>
        <a:buNone/>
        <a:defRPr sz="5865" b="1" kern="1200">
          <a:solidFill>
            <a:srgbClr val="25258E"/>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7965" algn="l" defTabSz="914400" rtl="0" eaLnBrk="1" latinLnBrk="0" hangingPunct="1">
        <a:lnSpc>
          <a:spcPct val="120000"/>
        </a:lnSpc>
        <a:spcBef>
          <a:spcPts val="10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52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189EF4A0-09E6-4FDD-8EBF-873FBD9EC9B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DB57E15A-8CD7-414E-B459-444458747575}" type="slidenum">
              <a:rPr lang="zh-CN" altLang="en-US" smtClean="0"/>
            </a:fld>
            <a:endParaRPr lang="zh-CN" altLang="en-US"/>
          </a:p>
        </p:txBody>
      </p:sp>
      <p:pic>
        <p:nvPicPr>
          <p:cNvPr id="7" name="图片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738" y="0"/>
            <a:ext cx="12195476" cy="685800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6"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dirty="0"/>
              <a:t>日期：</a:t>
            </a:r>
            <a:r>
              <a:rPr kumimoji="1" lang="en-US" altLang="zh-CN" dirty="0"/>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7" name="TextBox 31"/>
          <p:cNvSpPr txBox="1">
            <a:spLocks noChangeArrowheads="1"/>
          </p:cNvSpPr>
          <p:nvPr userDrawn="1"/>
        </p:nvSpPr>
        <p:spPr bwMode="auto">
          <a:xfrm>
            <a:off x="-6349" y="7474759"/>
            <a:ext cx="642546"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7"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6"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6"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7"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4"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7" y="7474759"/>
            <a:ext cx="642546"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4"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9"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9"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5"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10"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4"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9"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3"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8"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4"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8"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4"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9"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1"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8"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1"/>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1" y="1338943"/>
            <a:ext cx="11277600" cy="4833258"/>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8" Type="http://schemas.openxmlformats.org/officeDocument/2006/relationships/notesSlide" Target="../notesSlides/notesSlide8.xml"/><Relationship Id="rId37" Type="http://schemas.openxmlformats.org/officeDocument/2006/relationships/slideLayout" Target="../slideLayouts/slideLayout2.xml"/><Relationship Id="rId36" Type="http://schemas.openxmlformats.org/officeDocument/2006/relationships/tags" Target="../tags/tag56.xml"/><Relationship Id="rId35" Type="http://schemas.openxmlformats.org/officeDocument/2006/relationships/tags" Target="../tags/tag55.xml"/><Relationship Id="rId34" Type="http://schemas.openxmlformats.org/officeDocument/2006/relationships/tags" Target="../tags/tag54.xml"/><Relationship Id="rId33" Type="http://schemas.openxmlformats.org/officeDocument/2006/relationships/tags" Target="../tags/tag53.xml"/><Relationship Id="rId32" Type="http://schemas.openxmlformats.org/officeDocument/2006/relationships/tags" Target="../tags/tag52.xml"/><Relationship Id="rId31" Type="http://schemas.openxmlformats.org/officeDocument/2006/relationships/tags" Target="../tags/tag51.xml"/><Relationship Id="rId30" Type="http://schemas.openxmlformats.org/officeDocument/2006/relationships/tags" Target="../tags/tag50.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14.png"/><Relationship Id="rId7" Type="http://schemas.openxmlformats.org/officeDocument/2006/relationships/image" Target="../media/image3.svg"/><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2.png"/><Relationship Id="rId3" Type="http://schemas.openxmlformats.org/officeDocument/2006/relationships/image" Target="../media/image1.svg"/><Relationship Id="rId2" Type="http://schemas.openxmlformats.org/officeDocument/2006/relationships/image" Target="../media/image11.png"/><Relationship Id="rId19" Type="http://schemas.openxmlformats.org/officeDocument/2006/relationships/notesSlide" Target="../notesSlides/notesSlide9.xml"/><Relationship Id="rId18" Type="http://schemas.openxmlformats.org/officeDocument/2006/relationships/slideLayout" Target="../slideLayouts/slideLayout90.xml"/><Relationship Id="rId17" Type="http://schemas.openxmlformats.org/officeDocument/2006/relationships/image" Target="../media/image8.svg"/><Relationship Id="rId16" Type="http://schemas.openxmlformats.org/officeDocument/2006/relationships/image" Target="../media/image18.png"/><Relationship Id="rId15" Type="http://schemas.openxmlformats.org/officeDocument/2006/relationships/image" Target="../media/image7.svg"/><Relationship Id="rId14" Type="http://schemas.openxmlformats.org/officeDocument/2006/relationships/image" Target="../media/image17.png"/><Relationship Id="rId13" Type="http://schemas.openxmlformats.org/officeDocument/2006/relationships/image" Target="../media/image6.svg"/><Relationship Id="rId12" Type="http://schemas.openxmlformats.org/officeDocument/2006/relationships/image" Target="../media/image16.png"/><Relationship Id="rId11" Type="http://schemas.openxmlformats.org/officeDocument/2006/relationships/image" Target="../media/image5.svg"/><Relationship Id="rId10" Type="http://schemas.openxmlformats.org/officeDocument/2006/relationships/image" Target="../media/image15.png"/><Relationship Id="rId1" Type="http://schemas.openxmlformats.org/officeDocument/2006/relationships/hyperlink" Target="https://ecc.jdcloud.com/" TargetMode="Externa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hyperlink" Target="https://cloud.tencent.com/solution/government" TargetMode="External"/><Relationship Id="rId3" Type="http://schemas.openxmlformats.org/officeDocument/2006/relationships/hyperlink" Target="https://cloud.tencent.com/product/gicr" TargetMode="External"/><Relationship Id="rId2" Type="http://schemas.openxmlformats.org/officeDocument/2006/relationships/hyperlink" Target="https://cloud.tencent.com/product/tdc" TargetMode="External"/><Relationship Id="rId1" Type="http://schemas.openxmlformats.org/officeDocument/2006/relationships/hyperlink" Target="https://cloud.tencent.com/product/spb"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90.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0" Type="http://schemas.openxmlformats.org/officeDocument/2006/relationships/notesSlide" Target="../notesSlides/notesSlide13.xml"/><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13.png"/><Relationship Id="rId4" Type="http://schemas.openxmlformats.org/officeDocument/2006/relationships/image" Target="../media/image10.svg"/><Relationship Id="rId3" Type="http://schemas.openxmlformats.org/officeDocument/2006/relationships/image" Target="../media/image20.png"/><Relationship Id="rId2" Type="http://schemas.openxmlformats.org/officeDocument/2006/relationships/image" Target="../media/image9.sv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9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0.xml"/><Relationship Id="rId1" Type="http://schemas.openxmlformats.org/officeDocument/2006/relationships/tags" Target="../tags/tag70.xml"/></Relationships>
</file>

<file path=ppt/slides/_rels/slide21.xml.rels><?xml version="1.0" encoding="UTF-8" standalone="yes"?>
<Relationships xmlns="http://schemas.openxmlformats.org/package/2006/relationships"><Relationship Id="rId9" Type="http://schemas.openxmlformats.org/officeDocument/2006/relationships/hyperlink" Target="https://tech.antfin.com/solutions/digitalbank008" TargetMode="External"/><Relationship Id="rId8" Type="http://schemas.openxmlformats.org/officeDocument/2006/relationships/hyperlink" Target="https://tech.antfin.com/solutions/digitalbank013" TargetMode="External"/><Relationship Id="rId7" Type="http://schemas.openxmlformats.org/officeDocument/2006/relationships/hyperlink" Target="https://tech.antfin.com/products/MYTC" TargetMode="External"/><Relationship Id="rId6" Type="http://schemas.openxmlformats.org/officeDocument/2006/relationships/hyperlink" Target="https://tech.antfin.com/products/baasdt" TargetMode="External"/><Relationship Id="rId5" Type="http://schemas.openxmlformats.org/officeDocument/2006/relationships/hyperlink" Target="https://tech.antfin.com/products/assetchain" TargetMode="External"/><Relationship Id="rId4" Type="http://schemas.openxmlformats.org/officeDocument/2006/relationships/hyperlink" Target="https://tech.antfin.com/products/MORSE" TargetMode="External"/><Relationship Id="rId3" Type="http://schemas.openxmlformats.org/officeDocument/2006/relationships/hyperlink" Target="https://tech.antfin.com/products/realperson" TargetMode="External"/><Relationship Id="rId2" Type="http://schemas.openxmlformats.org/officeDocument/2006/relationships/hyperlink" Target="https://tech.antfin.com/products/bbdc" TargetMode="External"/><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hyperlink" Target="https://tech.antfin.com/products/dis" TargetMode="External"/><Relationship Id="rId13" Type="http://schemas.openxmlformats.org/officeDocument/2006/relationships/hyperlink" Target="https://tech.antfin.com/solutions/prescriptiontransfer" TargetMode="External"/><Relationship Id="rId12" Type="http://schemas.openxmlformats.org/officeDocument/2006/relationships/hyperlink" Target="https://tech.antfin.com/solutions/exchange" TargetMode="External"/><Relationship Id="rId11" Type="http://schemas.openxmlformats.org/officeDocument/2006/relationships/hyperlink" Target="https://tech.antfin.com/solutions/commodity" TargetMode="External"/><Relationship Id="rId10" Type="http://schemas.openxmlformats.org/officeDocument/2006/relationships/hyperlink" Target="https://tech.antfin.com/solutions/leasehouses" TargetMode="External"/><Relationship Id="rId1" Type="http://schemas.openxmlformats.org/officeDocument/2006/relationships/hyperlink" Target="https://tech.antfin.com/products/BLOCKCHAIN" TargetMode="Externa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hyperlink" Target="https://filoop.com/product/finance" TargetMode="External"/><Relationship Id="rId5" Type="http://schemas.openxmlformats.org/officeDocument/2006/relationships/hyperlink" Target="https://www.hyperchain.cn/solutions/exchange" TargetMode="External"/><Relationship Id="rId4" Type="http://schemas.openxmlformats.org/officeDocument/2006/relationships/hyperlink" Target="https://www.hyperchain.cn/solutions/digital_assets" TargetMode="External"/><Relationship Id="rId3" Type="http://schemas.openxmlformats.org/officeDocument/2006/relationships/hyperlink" Target="https://www.hyperchain.cn/solutions/cooperation" TargetMode="External"/><Relationship Id="rId2" Type="http://schemas.openxmlformats.org/officeDocument/2006/relationships/hyperlink" Target="https://www.hyperchain.cn/solutions/digital" TargetMode="External"/><Relationship Id="rId1" Type="http://schemas.openxmlformats.org/officeDocument/2006/relationships/hyperlink" Target="https://filoop.com/"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90.xml"/><Relationship Id="rId5" Type="http://schemas.openxmlformats.org/officeDocument/2006/relationships/hyperlink" Target="https://blockchain.jd.com/blockchainServicePlatform" TargetMode="External"/><Relationship Id="rId4" Type="http://schemas.openxmlformats.org/officeDocument/2006/relationships/hyperlink" Target="https://xchain.baidu.com/n/case/evidence" TargetMode="External"/><Relationship Id="rId3" Type="http://schemas.openxmlformats.org/officeDocument/2006/relationships/hyperlink" Target="https://filoop.com/product/fly" TargetMode="External"/><Relationship Id="rId2" Type="http://schemas.openxmlformats.org/officeDocument/2006/relationships/hyperlink" Target="https://tech.antfin.com/products/TWC" TargetMode="External"/><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hyperlink" Target="https://www.filoink.cn/home/doc-support" TargetMode="External"/><Relationship Id="rId2" Type="http://schemas.openxmlformats.org/officeDocument/2006/relationships/image" Target="../media/image21.png"/><Relationship Id="rId1" Type="http://schemas.openxmlformats.org/officeDocument/2006/relationships/hyperlink" Target="https://www.filoink.cn/home"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hyperlink" Target="https://www.filoink.cn/home"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filoink.cn/home" TargetMode="Externa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hyperlink" Target="https://www.bubi.cn/digital-asset.html" TargetMode="External"/><Relationship Id="rId4" Type="http://schemas.openxmlformats.org/officeDocument/2006/relationships/hyperlink" Target="https://www.hyperchain.cn/solutions/digital_assets" TargetMode="External"/><Relationship Id="rId3" Type="http://schemas.openxmlformats.org/officeDocument/2006/relationships/hyperlink" Target="https://tech.antfin.com/solutions/exchange" TargetMode="External"/><Relationship Id="rId2" Type="http://schemas.openxmlformats.org/officeDocument/2006/relationships/tags" Target="../tags/tag73.xml"/><Relationship Id="rId1" Type="http://schemas.openxmlformats.org/officeDocument/2006/relationships/hyperlink" Target="http://ydyl.people.com.cn/n1/2017/0913/c411837-29533118.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75.xml"/><Relationship Id="rId1" Type="http://schemas.openxmlformats.org/officeDocument/2006/relationships/hyperlink" Target="https://www.filolink.com/" TargetMode="Externa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76.xml"/><Relationship Id="rId1" Type="http://schemas.openxmlformats.org/officeDocument/2006/relationships/hyperlink" Target="https://www.filolink.com/"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hyperlink" Target="https://tech.antfin.com/docs/2/163027" TargetMode="External"/><Relationship Id="rId1" Type="http://schemas.openxmlformats.org/officeDocument/2006/relationships/hyperlink" Target="https://tech.antfin.com/products/dis" TargetMode="Externa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hyperlink" Target="https://tech.antfin.com/docs/2/159609" TargetMode="External"/><Relationship Id="rId3" Type="http://schemas.openxmlformats.org/officeDocument/2006/relationships/image" Target="../media/image35.png"/><Relationship Id="rId2" Type="http://schemas.openxmlformats.org/officeDocument/2006/relationships/tags" Target="../tags/tag85.xml"/><Relationship Id="rId1" Type="http://schemas.openxmlformats.org/officeDocument/2006/relationships/hyperlink" Target="https://tech.antfin.com/products/da" TargetMode="Externa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tech.antfin.com/docs/2/164933" TargetMode="Externa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hyperlink" Target="https://tech.antfin.com/docs/2/153290" TargetMode="External"/><Relationship Id="rId1" Type="http://schemas.openxmlformats.org/officeDocument/2006/relationships/hyperlink" Target="https://tech.antfin.com/products/bbdc#productMa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43.jpeg"/><Relationship Id="rId3" Type="http://schemas.openxmlformats.org/officeDocument/2006/relationships/image" Target="../media/image42.png"/><Relationship Id="rId2" Type="http://schemas.openxmlformats.org/officeDocument/2006/relationships/hyperlink" Target="https://tech.antfin.com/docs/2/131958" TargetMode="External"/><Relationship Id="rId1" Type="http://schemas.openxmlformats.org/officeDocument/2006/relationships/hyperlink" Target="https://tech.antfin.com/products/MYTC" TargetMode="Externa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hyperlink" Target="https://tech.antfin.com/docs/2/157915" TargetMode="External"/><Relationship Id="rId1" Type="http://schemas.openxmlformats.org/officeDocument/2006/relationships/hyperlink" Target="https://tech.antfin.com/products/assetchain" TargetMode="Externa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hyperlink" Target="https://cloud.tencent.com/document/product/1153/38795" TargetMode="External"/><Relationship Id="rId1" Type="http://schemas.openxmlformats.org/officeDocument/2006/relationships/hyperlink" Target="https://cloud.tencent.com/product/tbpr" TargetMode="Externa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hyperlink" Target="https://cloud.tencent.com/document/product/1140" TargetMode="External"/><Relationship Id="rId1" Type="http://schemas.openxmlformats.org/officeDocument/2006/relationships/hyperlink" Target="https://cloud.tencent.com/product/ssm" TargetMode="Externa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hyperlink" Target="https://cloud.tencent.com/document/product/573" TargetMode="External"/><Relationship Id="rId1" Type="http://schemas.openxmlformats.org/officeDocument/2006/relationships/hyperlink" Target="https://cloud.tencent.com/product/kms" TargetMode="Externa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hyperlink" Target="https://cloud.tencent.com/document/product/1086" TargetMode="External"/><Relationship Id="rId1" Type="http://schemas.openxmlformats.org/officeDocument/2006/relationships/hyperlink" Target="https://cloud.tencent.com/product/iottid"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0.xml"/><Relationship Id="rId2" Type="http://schemas.openxmlformats.org/officeDocument/2006/relationships/chart" Target="../charts/chart5.xml"/><Relationship Id="rId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1286" y="-150222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Text Placeholder 6"/>
          <p:cNvSpPr>
            <a:spLocks noGrp="1"/>
          </p:cNvSpPr>
          <p:nvPr>
            <p:ph type="body" sz="quarter" idx="11"/>
          </p:nvPr>
        </p:nvSpPr>
        <p:spPr>
          <a:xfrm>
            <a:off x="3361557" y="4061007"/>
            <a:ext cx="3787140" cy="835660"/>
          </a:xfrm>
        </p:spPr>
        <p:txBody>
          <a:bodyPr lIns="36195" tIns="36195" rIns="36195" bIns="36195" anchor="ctr" anchorCtr="0">
            <a:noAutofit/>
          </a:bodyPr>
          <a:lstStyle/>
          <a:p>
            <a:pPr lvl="0" algn="ctr">
              <a:lnSpc>
                <a:spcPct val="100000"/>
              </a:lnSpc>
            </a:pP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日期：</a:t>
            </a:r>
            <a:r>
              <a:rPr lang="en-US" altLang="zh-CN"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2020</a:t>
            </a: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年</a:t>
            </a:r>
            <a:r>
              <a:rPr lang="en-US" altLang="zh-CN"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06</a:t>
            </a: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月</a:t>
            </a:r>
            <a:endPar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 name="MH_SubTitle_1"/>
          <p:cNvSpPr>
            <a:spLocks noChangeArrowheads="1"/>
          </p:cNvSpPr>
          <p:nvPr>
            <p:custDataLst>
              <p:tags r:id="rId1"/>
            </p:custDataLst>
          </p:nvPr>
        </p:nvSpPr>
        <p:spPr bwMode="auto">
          <a:xfrm flipH="1">
            <a:off x="446713" y="1940484"/>
            <a:ext cx="9527178" cy="168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defRPr/>
            </a:pPr>
            <a:r>
              <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微众区块链</a:t>
            </a:r>
            <a:r>
              <a:rPr lang="en-US" altLang="zh-CN"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SaaS</a:t>
            </a:r>
            <a:r>
              <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产品规划研究</a:t>
            </a:r>
            <a:endPar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endParaRPr>
          </a:p>
        </p:txBody>
      </p:sp>
      <p:sp>
        <p:nvSpPr>
          <p:cNvPr id="3" name="Text Placeholder 6"/>
          <p:cNvSpPr>
            <a:spLocks noGrp="1"/>
          </p:cNvSpPr>
          <p:nvPr/>
        </p:nvSpPr>
        <p:spPr>
          <a:xfrm>
            <a:off x="3361557" y="3522527"/>
            <a:ext cx="3787140" cy="835660"/>
          </a:xfrm>
          <a:prstGeom prst="rect">
            <a:avLst/>
          </a:prstGeom>
        </p:spPr>
        <p:txBody>
          <a:bodyPr vert="horz" lIns="36195" tIns="36195" rIns="36195" bIns="36195" rtlCol="0" anchor="ctr" anchorCtr="0">
            <a:noAutofit/>
          </a:bodyPr>
          <a:lstStyle>
            <a:lvl1pPr marL="0" indent="0" algn="l" defTabSz="914400" rtl="0" eaLnBrk="1" latinLnBrk="0" hangingPunct="1">
              <a:lnSpc>
                <a:spcPct val="90000"/>
              </a:lnSpc>
              <a:spcBef>
                <a:spcPts val="0"/>
              </a:spcBef>
              <a:buFont typeface="Arial" panose="020B0604020202090204" pitchFamily="34" charset="0"/>
              <a:buNone/>
              <a:defRPr sz="2800" b="1" kern="1200">
                <a:solidFill>
                  <a:schemeClr val="accent1"/>
                </a:solidFill>
                <a:latin typeface="+mn-ea"/>
                <a:ea typeface="+mn-ea"/>
                <a:cs typeface="思源黑体 CN Regular" panose="020B0500000000000000" pitchFamily="34" charset="-122"/>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914400" indent="0" algn="l" defTabSz="914400" rtl="0" eaLnBrk="1" latinLnBrk="0" hangingPunct="1">
              <a:lnSpc>
                <a:spcPct val="90000"/>
              </a:lnSpc>
              <a:spcBef>
                <a:spcPts val="500"/>
              </a:spcBef>
              <a:buFont typeface="Arial" panose="020B0604020202090204" pitchFamily="34" charset="0"/>
              <a:buNone/>
              <a:defRPr sz="20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371600" indent="0" algn="l" defTabSz="914400" rtl="0" eaLnBrk="1" latinLnBrk="0" hangingPunct="1">
              <a:lnSpc>
                <a:spcPct val="90000"/>
              </a:lnSpc>
              <a:spcBef>
                <a:spcPts val="500"/>
              </a:spcBef>
              <a:buFont typeface="Arial" panose="020B0604020202090204" pitchFamily="34" charset="0"/>
              <a:buNone/>
              <a:defRPr sz="18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1828800" indent="0" algn="l" defTabSz="914400" rtl="0" eaLnBrk="1" latinLnBrk="0" hangingPunct="1">
              <a:lnSpc>
                <a:spcPct val="90000"/>
              </a:lnSpc>
              <a:spcBef>
                <a:spcPts val="500"/>
              </a:spcBef>
              <a:buFont typeface="Arial" panose="020B0604020202090204" pitchFamily="34" charset="0"/>
              <a:buNone/>
              <a:defRPr sz="18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ctr">
              <a:lnSpc>
                <a:spcPct val="100000"/>
              </a:lnSpc>
            </a:pP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微众区块链产品团队</a:t>
            </a:r>
            <a:endPar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3</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公司</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公司研究（通用型打法）</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2061845"/>
            <a:ext cx="6441440" cy="388620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680210" y="5133975"/>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基础设施</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90" name="矩形 89"/>
          <p:cNvSpPr/>
          <p:nvPr/>
        </p:nvSpPr>
        <p:spPr>
          <a:xfrm>
            <a:off x="681355" y="516001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IaaS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0" name="矩形 29"/>
          <p:cNvSpPr/>
          <p:nvPr/>
        </p:nvSpPr>
        <p:spPr>
          <a:xfrm>
            <a:off x="1680210" y="437896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云基础技术服务</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1" name="矩形 30"/>
          <p:cNvSpPr/>
          <p:nvPr/>
        </p:nvSpPr>
        <p:spPr>
          <a:xfrm>
            <a:off x="681355" y="407162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PaaS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p:cNvSpPr/>
          <p:nvPr/>
        </p:nvSpPr>
        <p:spPr>
          <a:xfrm>
            <a:off x="1680210" y="373507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大数据</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5" name="矩形 44"/>
          <p:cNvSpPr/>
          <p:nvPr/>
        </p:nvSpPr>
        <p:spPr>
          <a:xfrm>
            <a:off x="2924810" y="373507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物联网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6" name="矩形 55"/>
          <p:cNvSpPr/>
          <p:nvPr/>
        </p:nvSpPr>
        <p:spPr>
          <a:xfrm>
            <a:off x="4169410" y="3735070"/>
            <a:ext cx="12642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应用研发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8" name="矩形 57"/>
          <p:cNvSpPr/>
          <p:nvPr/>
        </p:nvSpPr>
        <p:spPr>
          <a:xfrm>
            <a:off x="5522595" y="3735070"/>
            <a:ext cx="1022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AI</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59" name="矩形 58"/>
          <p:cNvSpPr/>
          <p:nvPr/>
        </p:nvSpPr>
        <p:spPr>
          <a:xfrm>
            <a:off x="681355" y="267843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0" name="矩形 59"/>
          <p:cNvSpPr/>
          <p:nvPr/>
        </p:nvSpPr>
        <p:spPr>
          <a:xfrm>
            <a:off x="168021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财务云</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61" name="矩形 60"/>
          <p:cNvSpPr/>
          <p:nvPr/>
        </p:nvSpPr>
        <p:spPr>
          <a:xfrm>
            <a:off x="292481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供应云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4" name="矩形 63"/>
          <p:cNvSpPr/>
          <p:nvPr/>
        </p:nvSpPr>
        <p:spPr>
          <a:xfrm>
            <a:off x="416179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人力云</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65" name="矩形 64"/>
          <p:cNvSpPr/>
          <p:nvPr/>
        </p:nvSpPr>
        <p:spPr>
          <a:xfrm>
            <a:off x="5391785"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采购云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6" name="矩形 65"/>
          <p:cNvSpPr/>
          <p:nvPr/>
        </p:nvSpPr>
        <p:spPr>
          <a:xfrm>
            <a:off x="168021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制造云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7" name="矩形 66"/>
          <p:cNvSpPr/>
          <p:nvPr/>
        </p:nvSpPr>
        <p:spPr>
          <a:xfrm>
            <a:off x="292481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销售云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8" name="矩形 67"/>
          <p:cNvSpPr/>
          <p:nvPr/>
        </p:nvSpPr>
        <p:spPr>
          <a:xfrm>
            <a:off x="416179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渠道云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75" name="矩形 74"/>
          <p:cNvSpPr/>
          <p:nvPr/>
        </p:nvSpPr>
        <p:spPr>
          <a:xfrm>
            <a:off x="5391785"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行业云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80" name="矩形 79"/>
          <p:cNvSpPr/>
          <p:nvPr/>
        </p:nvSpPr>
        <p:spPr>
          <a:xfrm>
            <a:off x="1609090" y="129667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82" name="图片 81" descr="屏幕快照 2020-05-27 下午3.55.50"/>
          <p:cNvPicPr>
            <a:picLocks noChangeAspect="1"/>
          </p:cNvPicPr>
          <p:nvPr/>
        </p:nvPicPr>
        <p:blipFill>
          <a:blip r:embed="rId1"/>
          <a:stretch>
            <a:fillRect/>
          </a:stretch>
        </p:blipFill>
        <p:spPr>
          <a:xfrm>
            <a:off x="3696970" y="1193800"/>
            <a:ext cx="1736725" cy="694690"/>
          </a:xfrm>
          <a:prstGeom prst="rect">
            <a:avLst/>
          </a:prstGeom>
        </p:spPr>
      </p:pic>
      <p:sp>
        <p:nvSpPr>
          <p:cNvPr id="83" name="矩形 82"/>
          <p:cNvSpPr/>
          <p:nvPr/>
        </p:nvSpPr>
        <p:spPr>
          <a:xfrm>
            <a:off x="7748270" y="1457325"/>
            <a:ext cx="3413125"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云原生</a:t>
            </a:r>
            <a:r>
              <a:rPr lang="en-US" altLang="zh-CN" b="1" dirty="0">
                <a:solidFill>
                  <a:schemeClr val="bg1"/>
                </a:solidFill>
                <a:latin typeface="+mn-ea"/>
                <a:cs typeface="微软雅黑" panose="020B0503020204020204" pitchFamily="34" charset="-122"/>
              </a:rPr>
              <a:t>PaaS</a:t>
            </a:r>
            <a:r>
              <a:rPr lang="zh-CN" altLang="en-US" b="1" dirty="0">
                <a:solidFill>
                  <a:schemeClr val="bg1"/>
                </a:solidFill>
                <a:latin typeface="+mn-ea"/>
                <a:cs typeface="微软雅黑" panose="020B0503020204020204" pitchFamily="34" charset="-122"/>
              </a:rPr>
              <a:t>支撑标准化</a:t>
            </a:r>
            <a:r>
              <a:rPr lang="en-US" altLang="zh-CN" b="1" dirty="0">
                <a:solidFill>
                  <a:schemeClr val="bg1"/>
                </a:solidFill>
                <a:latin typeface="+mn-ea"/>
                <a:cs typeface="微软雅黑" panose="020B0503020204020204" pitchFamily="34" charset="-122"/>
              </a:rPr>
              <a:t>SaaS</a:t>
            </a:r>
            <a:endParaRPr lang="en-US" altLang="zh-CN" b="1" dirty="0">
              <a:solidFill>
                <a:schemeClr val="bg1"/>
              </a:solidFill>
              <a:latin typeface="+mn-ea"/>
              <a:cs typeface="微软雅黑" panose="020B0503020204020204" pitchFamily="34" charset="-122"/>
            </a:endParaRPr>
          </a:p>
        </p:txBody>
      </p:sp>
      <p:sp>
        <p:nvSpPr>
          <p:cNvPr id="84" name="圆角矩形 83"/>
          <p:cNvSpPr/>
          <p:nvPr/>
        </p:nvSpPr>
        <p:spPr>
          <a:xfrm>
            <a:off x="7305675" y="2224405"/>
            <a:ext cx="4297680" cy="139763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2095" rtlCol="0" anchor="ctr"/>
          <a:p>
            <a:pPr algn="l"/>
            <a:endParaRPr lang="zh-CN" altLang="en-US" b="1">
              <a:solidFill>
                <a:schemeClr val="tx1"/>
              </a:solidFill>
            </a:endParaRPr>
          </a:p>
        </p:txBody>
      </p:sp>
      <p:sp>
        <p:nvSpPr>
          <p:cNvPr id="85" name="标题 4"/>
          <p:cNvSpPr txBox="1"/>
          <p:nvPr/>
        </p:nvSpPr>
        <p:spPr>
          <a:xfrm>
            <a:off x="8945880" y="2570480"/>
            <a:ext cx="248666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优先发力大中型企业，先后推出</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金蝶云</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星空</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金蝶云</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苍穹</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，提供丰富的选择，满足客户多元化的运营需求。</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圆角矩形 87"/>
          <p:cNvSpPr/>
          <p:nvPr/>
        </p:nvSpPr>
        <p:spPr>
          <a:xfrm>
            <a:off x="7305675" y="4029075"/>
            <a:ext cx="4297680" cy="139763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2095" rtlCol="0" anchor="ctr"/>
          <a:p>
            <a:pPr algn="l"/>
            <a:endParaRPr lang="zh-CN" altLang="en-US" b="1">
              <a:solidFill>
                <a:schemeClr val="tx1"/>
              </a:solidFill>
            </a:endParaRPr>
          </a:p>
        </p:txBody>
      </p:sp>
      <p:sp>
        <p:nvSpPr>
          <p:cNvPr id="89" name="标题 4"/>
          <p:cNvSpPr txBox="1"/>
          <p:nvPr/>
        </p:nvSpPr>
        <p:spPr>
          <a:xfrm>
            <a:off x="8945880" y="4375150"/>
            <a:ext cx="248666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2016</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年推出</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精斗云</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，专为小微企业提供一站式的云服务，帮助其打理生意，包括管理财务和进销存等。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91" name="文本框 90"/>
          <p:cNvSpPr txBox="1"/>
          <p:nvPr/>
        </p:nvSpPr>
        <p:spPr>
          <a:xfrm>
            <a:off x="7589520" y="2472690"/>
            <a:ext cx="1198880" cy="337185"/>
          </a:xfrm>
          <a:prstGeom prst="rect">
            <a:avLst/>
          </a:prstGeom>
          <a:noFill/>
        </p:spPr>
        <p:txBody>
          <a:bodyPr wrap="none" rtlCol="0" anchor="t">
            <a:spAutoFit/>
          </a:bodyPr>
          <a:p>
            <a:pPr algn="l"/>
            <a:r>
              <a:rPr lang="zh-CN" altLang="en-US" sz="1600" b="1">
                <a:sym typeface="+mn-ea"/>
              </a:rPr>
              <a:t>大中型企业</a:t>
            </a:r>
            <a:endParaRPr lang="zh-CN" altLang="en-US" sz="1600" dirty="0" smtClean="0">
              <a:solidFill>
                <a:srgbClr val="002882"/>
              </a:solidFill>
              <a:latin typeface="+mn-ea"/>
              <a:cs typeface="+mn-ea"/>
              <a:sym typeface="+mn-lt"/>
            </a:endParaRPr>
          </a:p>
        </p:txBody>
      </p:sp>
      <p:sp>
        <p:nvSpPr>
          <p:cNvPr id="97" name="标题 4"/>
          <p:cNvSpPr txBox="1"/>
          <p:nvPr/>
        </p:nvSpPr>
        <p:spPr>
          <a:xfrm>
            <a:off x="7518400" y="2840990"/>
            <a:ext cx="134175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支持创新性和</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定制化业务</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1" name="文本框 100"/>
          <p:cNvSpPr txBox="1"/>
          <p:nvPr/>
        </p:nvSpPr>
        <p:spPr>
          <a:xfrm>
            <a:off x="7589520" y="4283075"/>
            <a:ext cx="1056005" cy="337185"/>
          </a:xfrm>
          <a:prstGeom prst="rect">
            <a:avLst/>
          </a:prstGeom>
          <a:noFill/>
        </p:spPr>
        <p:txBody>
          <a:bodyPr wrap="none" rtlCol="0" anchor="t">
            <a:spAutoFit/>
          </a:bodyPr>
          <a:p>
            <a:pPr algn="l"/>
            <a:r>
              <a:rPr lang="en-US" altLang="zh-CN" sz="1600" b="1">
                <a:sym typeface="+mn-ea"/>
              </a:rPr>
              <a:t> </a:t>
            </a:r>
            <a:r>
              <a:rPr lang="zh-CN" altLang="en-US" sz="1600" b="1">
                <a:sym typeface="+mn-ea"/>
              </a:rPr>
              <a:t>小微企业</a:t>
            </a:r>
            <a:endParaRPr lang="zh-CN" altLang="en-US" sz="1600" dirty="0" smtClean="0">
              <a:solidFill>
                <a:srgbClr val="002882"/>
              </a:solidFill>
              <a:latin typeface="+mn-ea"/>
              <a:cs typeface="+mn-ea"/>
              <a:sym typeface="+mn-lt"/>
            </a:endParaRPr>
          </a:p>
        </p:txBody>
      </p:sp>
      <p:sp>
        <p:nvSpPr>
          <p:cNvPr id="102" name="标题 4"/>
          <p:cNvSpPr txBox="1"/>
          <p:nvPr/>
        </p:nvSpPr>
        <p:spPr>
          <a:xfrm>
            <a:off x="7625080" y="4620260"/>
            <a:ext cx="112712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提供标准化的低成本服务</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5" name="上箭头 104"/>
          <p:cNvSpPr/>
          <p:nvPr/>
        </p:nvSpPr>
        <p:spPr>
          <a:xfrm flipV="1">
            <a:off x="7905750" y="345630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矩形 110"/>
          <p:cNvSpPr/>
          <p:nvPr/>
        </p:nvSpPr>
        <p:spPr>
          <a:xfrm>
            <a:off x="454660" y="1177925"/>
            <a:ext cx="11153775" cy="8502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公司研究（通用型打法</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金蝶</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财务云）</a:t>
            </a:r>
            <a:endParaRPr lang="zh-CN" altLang="en-US" b="1" dirty="0">
              <a:ea typeface="微软雅黑" panose="020B0503020204020204" pitchFamily="34" charset="-122"/>
              <a:cs typeface="+mn-ea"/>
              <a:sym typeface="Arial" panose="020B0604020202090204" pitchFamily="34" charset="0"/>
            </a:endParaRPr>
          </a:p>
        </p:txBody>
      </p:sp>
      <p:sp>
        <p:nvSpPr>
          <p:cNvPr id="126" name="Freeform 18"/>
          <p:cNvSpPr/>
          <p:nvPr>
            <p:custDataLst>
              <p:tags r:id="rId1"/>
            </p:custDataLst>
          </p:nvPr>
        </p:nvSpPr>
        <p:spPr bwMode="auto">
          <a:xfrm>
            <a:off x="4701052" y="3645332"/>
            <a:ext cx="898654" cy="29732"/>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124" name="Freeform 19"/>
          <p:cNvSpPr/>
          <p:nvPr>
            <p:custDataLst>
              <p:tags r:id="rId2"/>
            </p:custDataLst>
          </p:nvPr>
        </p:nvSpPr>
        <p:spPr bwMode="auto">
          <a:xfrm>
            <a:off x="6892803" y="3105851"/>
            <a:ext cx="1113488" cy="31650"/>
          </a:xfrm>
          <a:custGeom>
            <a:avLst/>
            <a:gdLst>
              <a:gd name="T0" fmla="*/ 484 w 491"/>
              <a:gd name="T1" fmla="*/ 0 h 14"/>
              <a:gd name="T2" fmla="*/ 7 w 491"/>
              <a:gd name="T3" fmla="*/ 0 h 14"/>
              <a:gd name="T4" fmla="*/ 0 w 491"/>
              <a:gd name="T5" fmla="*/ 7 h 14"/>
              <a:gd name="T6" fmla="*/ 7 w 491"/>
              <a:gd name="T7" fmla="*/ 14 h 14"/>
              <a:gd name="T8" fmla="*/ 484 w 491"/>
              <a:gd name="T9" fmla="*/ 14 h 14"/>
              <a:gd name="T10" fmla="*/ 491 w 491"/>
              <a:gd name="T11" fmla="*/ 7 h 14"/>
              <a:gd name="T12" fmla="*/ 484 w 49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91" h="14">
                <a:moveTo>
                  <a:pt x="484" y="0"/>
                </a:moveTo>
                <a:cubicBezTo>
                  <a:pt x="7" y="0"/>
                  <a:pt x="7" y="0"/>
                  <a:pt x="7" y="0"/>
                </a:cubicBezTo>
                <a:cubicBezTo>
                  <a:pt x="3" y="0"/>
                  <a:pt x="0" y="4"/>
                  <a:pt x="0" y="7"/>
                </a:cubicBezTo>
                <a:cubicBezTo>
                  <a:pt x="0" y="11"/>
                  <a:pt x="3" y="14"/>
                  <a:pt x="7" y="14"/>
                </a:cubicBezTo>
                <a:cubicBezTo>
                  <a:pt x="484" y="14"/>
                  <a:pt x="484" y="14"/>
                  <a:pt x="484" y="14"/>
                </a:cubicBezTo>
                <a:cubicBezTo>
                  <a:pt x="488" y="14"/>
                  <a:pt x="491" y="11"/>
                  <a:pt x="491" y="7"/>
                </a:cubicBezTo>
                <a:cubicBezTo>
                  <a:pt x="491" y="4"/>
                  <a:pt x="488" y="0"/>
                  <a:pt x="484"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16" name="Freeform 18"/>
          <p:cNvSpPr/>
          <p:nvPr>
            <p:custDataLst>
              <p:tags r:id="rId3"/>
            </p:custDataLst>
          </p:nvPr>
        </p:nvSpPr>
        <p:spPr bwMode="auto">
          <a:xfrm>
            <a:off x="4112895" y="2461895"/>
            <a:ext cx="588010" cy="76200"/>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21" name="Freeform 23"/>
          <p:cNvSpPr/>
          <p:nvPr>
            <p:custDataLst>
              <p:tags r:id="rId4"/>
            </p:custDataLst>
          </p:nvPr>
        </p:nvSpPr>
        <p:spPr bwMode="auto">
          <a:xfrm>
            <a:off x="5871126" y="4180759"/>
            <a:ext cx="700126" cy="1354216"/>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5"/>
          <p:cNvSpPr/>
          <p:nvPr>
            <p:custDataLst>
              <p:tags r:id="rId5"/>
            </p:custDataLst>
          </p:nvPr>
        </p:nvSpPr>
        <p:spPr bwMode="auto">
          <a:xfrm>
            <a:off x="5428992" y="4334429"/>
            <a:ext cx="1584395"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close/>
              </a:path>
            </a:pathLst>
          </a:custGeom>
          <a:solidFill>
            <a:srgbClr val="784C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26"/>
          <p:cNvSpPr/>
          <p:nvPr>
            <p:custDataLst>
              <p:tags r:id="rId6"/>
            </p:custDataLst>
          </p:nvPr>
        </p:nvSpPr>
        <p:spPr bwMode="auto">
          <a:xfrm>
            <a:off x="5428992" y="4334429"/>
            <a:ext cx="1584395"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reeform 28"/>
          <p:cNvSpPr>
            <a:spLocks noEditPoints="1"/>
          </p:cNvSpPr>
          <p:nvPr>
            <p:custDataLst>
              <p:tags r:id="rId7"/>
            </p:custDataLst>
          </p:nvPr>
        </p:nvSpPr>
        <p:spPr bwMode="auto">
          <a:xfrm>
            <a:off x="5884553" y="4350734"/>
            <a:ext cx="671354" cy="131394"/>
          </a:xfrm>
          <a:custGeom>
            <a:avLst/>
            <a:gdLst>
              <a:gd name="T0" fmla="*/ 1 w 296"/>
              <a:gd name="T1" fmla="*/ 5 h 58"/>
              <a:gd name="T2" fmla="*/ 0 w 296"/>
              <a:gd name="T3" fmla="*/ 58 h 58"/>
              <a:gd name="T4" fmla="*/ 1 w 296"/>
              <a:gd name="T5" fmla="*/ 58 h 58"/>
              <a:gd name="T6" fmla="*/ 1 w 296"/>
              <a:gd name="T7" fmla="*/ 5 h 58"/>
              <a:gd name="T8" fmla="*/ 296 w 296"/>
              <a:gd name="T9" fmla="*/ 0 h 58"/>
              <a:gd name="T10" fmla="*/ 1 w 296"/>
              <a:gd name="T11" fmla="*/ 0 h 58"/>
              <a:gd name="T12" fmla="*/ 1 w 296"/>
              <a:gd name="T13" fmla="*/ 0 h 58"/>
              <a:gd name="T14" fmla="*/ 296 w 296"/>
              <a:gd name="T15" fmla="*/ 0 h 58"/>
              <a:gd name="T16" fmla="*/ 296 w 296"/>
              <a:gd name="T17" fmla="*/ 23 h 58"/>
              <a:gd name="T18" fmla="*/ 296 w 29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58">
                <a:moveTo>
                  <a:pt x="1" y="5"/>
                </a:moveTo>
                <a:cubicBezTo>
                  <a:pt x="0" y="58"/>
                  <a:pt x="0" y="58"/>
                  <a:pt x="0" y="58"/>
                </a:cubicBezTo>
                <a:cubicBezTo>
                  <a:pt x="0" y="58"/>
                  <a:pt x="1" y="58"/>
                  <a:pt x="1" y="58"/>
                </a:cubicBezTo>
                <a:cubicBezTo>
                  <a:pt x="1" y="5"/>
                  <a:pt x="1" y="5"/>
                  <a:pt x="1" y="5"/>
                </a:cubicBezTo>
                <a:moveTo>
                  <a:pt x="296" y="0"/>
                </a:moveTo>
                <a:cubicBezTo>
                  <a:pt x="1" y="0"/>
                  <a:pt x="1" y="0"/>
                  <a:pt x="1" y="0"/>
                </a:cubicBezTo>
                <a:cubicBezTo>
                  <a:pt x="1" y="0"/>
                  <a:pt x="1" y="0"/>
                  <a:pt x="1" y="0"/>
                </a:cubicBezTo>
                <a:cubicBezTo>
                  <a:pt x="296" y="0"/>
                  <a:pt x="296" y="0"/>
                  <a:pt x="296" y="0"/>
                </a:cubicBezTo>
                <a:cubicBezTo>
                  <a:pt x="296" y="23"/>
                  <a:pt x="296" y="23"/>
                  <a:pt x="296" y="23"/>
                </a:cubicBezTo>
                <a:cubicBezTo>
                  <a:pt x="296" y="0"/>
                  <a:pt x="296" y="0"/>
                  <a:pt x="296"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29"/>
          <p:cNvSpPr/>
          <p:nvPr>
            <p:custDataLst>
              <p:tags r:id="rId8"/>
            </p:custDataLst>
          </p:nvPr>
        </p:nvSpPr>
        <p:spPr bwMode="auto">
          <a:xfrm>
            <a:off x="5428992" y="3842422"/>
            <a:ext cx="1584395" cy="492007"/>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close/>
              </a:path>
            </a:pathLst>
          </a:custGeom>
          <a:solidFill>
            <a:srgbClr val="F3F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30"/>
          <p:cNvSpPr/>
          <p:nvPr>
            <p:custDataLst>
              <p:tags r:id="rId9"/>
            </p:custDataLst>
          </p:nvPr>
        </p:nvSpPr>
        <p:spPr bwMode="auto">
          <a:xfrm>
            <a:off x="5428992" y="3842422"/>
            <a:ext cx="1584395" cy="492007"/>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31"/>
          <p:cNvSpPr/>
          <p:nvPr>
            <p:custDataLst>
              <p:tags r:id="rId10"/>
            </p:custDataLst>
          </p:nvPr>
        </p:nvSpPr>
        <p:spPr bwMode="auto">
          <a:xfrm>
            <a:off x="5412688" y="3826118"/>
            <a:ext cx="1617003" cy="524615"/>
          </a:xfrm>
          <a:custGeom>
            <a:avLst/>
            <a:gdLst>
              <a:gd name="T0" fmla="*/ 7 w 713"/>
              <a:gd name="T1" fmla="*/ 7 h 231"/>
              <a:gd name="T2" fmla="*/ 0 w 713"/>
              <a:gd name="T3" fmla="*/ 7 h 231"/>
              <a:gd name="T4" fmla="*/ 0 w 713"/>
              <a:gd name="T5" fmla="*/ 224 h 231"/>
              <a:gd name="T6" fmla="*/ 2 w 713"/>
              <a:gd name="T7" fmla="*/ 229 h 231"/>
              <a:gd name="T8" fmla="*/ 7 w 713"/>
              <a:gd name="T9" fmla="*/ 231 h 231"/>
              <a:gd name="T10" fmla="*/ 706 w 713"/>
              <a:gd name="T11" fmla="*/ 231 h 231"/>
              <a:gd name="T12" fmla="*/ 711 w 713"/>
              <a:gd name="T13" fmla="*/ 229 h 231"/>
              <a:gd name="T14" fmla="*/ 713 w 713"/>
              <a:gd name="T15" fmla="*/ 224 h 231"/>
              <a:gd name="T16" fmla="*/ 711 w 713"/>
              <a:gd name="T17" fmla="*/ 7 h 231"/>
              <a:gd name="T18" fmla="*/ 705 w 713"/>
              <a:gd name="T19" fmla="*/ 0 h 231"/>
              <a:gd name="T20" fmla="*/ 7 w 713"/>
              <a:gd name="T21" fmla="*/ 0 h 231"/>
              <a:gd name="T22" fmla="*/ 2 w 713"/>
              <a:gd name="T23" fmla="*/ 2 h 231"/>
              <a:gd name="T24" fmla="*/ 0 w 713"/>
              <a:gd name="T25" fmla="*/ 7 h 231"/>
              <a:gd name="T26" fmla="*/ 7 w 713"/>
              <a:gd name="T27" fmla="*/ 7 h 231"/>
              <a:gd name="T28" fmla="*/ 7 w 713"/>
              <a:gd name="T29" fmla="*/ 13 h 231"/>
              <a:gd name="T30" fmla="*/ 698 w 713"/>
              <a:gd name="T31" fmla="*/ 13 h 231"/>
              <a:gd name="T32" fmla="*/ 699 w 713"/>
              <a:gd name="T33" fmla="*/ 217 h 231"/>
              <a:gd name="T34" fmla="*/ 14 w 713"/>
              <a:gd name="T35" fmla="*/ 217 h 231"/>
              <a:gd name="T36" fmla="*/ 14 w 713"/>
              <a:gd name="T37" fmla="*/ 7 h 231"/>
              <a:gd name="T38" fmla="*/ 7 w 713"/>
              <a:gd name="T39" fmla="*/ 7 h 231"/>
              <a:gd name="T40" fmla="*/ 7 w 713"/>
              <a:gd name="T41" fmla="*/ 13 h 231"/>
              <a:gd name="T42" fmla="*/ 7 w 713"/>
              <a:gd name="T43" fmla="*/ 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3" h="231">
                <a:moveTo>
                  <a:pt x="7" y="7"/>
                </a:moveTo>
                <a:cubicBezTo>
                  <a:pt x="0" y="7"/>
                  <a:pt x="0" y="7"/>
                  <a:pt x="0" y="7"/>
                </a:cubicBezTo>
                <a:cubicBezTo>
                  <a:pt x="0" y="224"/>
                  <a:pt x="0" y="224"/>
                  <a:pt x="0" y="224"/>
                </a:cubicBezTo>
                <a:cubicBezTo>
                  <a:pt x="0" y="226"/>
                  <a:pt x="1" y="227"/>
                  <a:pt x="2" y="229"/>
                </a:cubicBezTo>
                <a:cubicBezTo>
                  <a:pt x="3" y="230"/>
                  <a:pt x="5" y="231"/>
                  <a:pt x="7" y="231"/>
                </a:cubicBezTo>
                <a:cubicBezTo>
                  <a:pt x="706" y="231"/>
                  <a:pt x="706" y="231"/>
                  <a:pt x="706" y="231"/>
                </a:cubicBezTo>
                <a:cubicBezTo>
                  <a:pt x="708" y="231"/>
                  <a:pt x="709" y="230"/>
                  <a:pt x="711" y="229"/>
                </a:cubicBezTo>
                <a:cubicBezTo>
                  <a:pt x="712" y="227"/>
                  <a:pt x="713" y="226"/>
                  <a:pt x="713" y="224"/>
                </a:cubicBezTo>
                <a:cubicBezTo>
                  <a:pt x="711" y="7"/>
                  <a:pt x="711" y="7"/>
                  <a:pt x="711" y="7"/>
                </a:cubicBezTo>
                <a:cubicBezTo>
                  <a:pt x="711" y="3"/>
                  <a:pt x="708" y="0"/>
                  <a:pt x="705" y="0"/>
                </a:cubicBezTo>
                <a:cubicBezTo>
                  <a:pt x="7" y="0"/>
                  <a:pt x="7" y="0"/>
                  <a:pt x="7" y="0"/>
                </a:cubicBezTo>
                <a:cubicBezTo>
                  <a:pt x="5" y="0"/>
                  <a:pt x="3" y="1"/>
                  <a:pt x="2" y="2"/>
                </a:cubicBezTo>
                <a:cubicBezTo>
                  <a:pt x="1" y="3"/>
                  <a:pt x="0" y="5"/>
                  <a:pt x="0" y="7"/>
                </a:cubicBezTo>
                <a:cubicBezTo>
                  <a:pt x="7" y="7"/>
                  <a:pt x="7" y="7"/>
                  <a:pt x="7" y="7"/>
                </a:cubicBezTo>
                <a:cubicBezTo>
                  <a:pt x="7" y="13"/>
                  <a:pt x="7" y="13"/>
                  <a:pt x="7" y="13"/>
                </a:cubicBezTo>
                <a:cubicBezTo>
                  <a:pt x="698" y="13"/>
                  <a:pt x="698" y="13"/>
                  <a:pt x="698" y="13"/>
                </a:cubicBezTo>
                <a:cubicBezTo>
                  <a:pt x="699" y="217"/>
                  <a:pt x="699" y="217"/>
                  <a:pt x="699" y="217"/>
                </a:cubicBezTo>
                <a:cubicBezTo>
                  <a:pt x="14" y="217"/>
                  <a:pt x="14" y="217"/>
                  <a:pt x="14" y="217"/>
                </a:cubicBezTo>
                <a:cubicBezTo>
                  <a:pt x="14" y="7"/>
                  <a:pt x="14" y="7"/>
                  <a:pt x="14" y="7"/>
                </a:cubicBezTo>
                <a:cubicBezTo>
                  <a:pt x="7" y="7"/>
                  <a:pt x="7" y="7"/>
                  <a:pt x="7" y="7"/>
                </a:cubicBezTo>
                <a:cubicBezTo>
                  <a:pt x="7" y="13"/>
                  <a:pt x="7" y="13"/>
                  <a:pt x="7" y="13"/>
                </a:cubicBezTo>
                <a:cubicBezTo>
                  <a:pt x="7" y="7"/>
                  <a:pt x="7" y="7"/>
                  <a:pt x="7" y="7"/>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32"/>
          <p:cNvSpPr/>
          <p:nvPr>
            <p:custDataLst>
              <p:tags r:id="rId11"/>
            </p:custDataLst>
          </p:nvPr>
        </p:nvSpPr>
        <p:spPr bwMode="auto">
          <a:xfrm>
            <a:off x="5444337" y="3855849"/>
            <a:ext cx="1551786" cy="122762"/>
          </a:xfrm>
          <a:custGeom>
            <a:avLst/>
            <a:gdLst>
              <a:gd name="T0" fmla="*/ 684 w 684"/>
              <a:gd name="T1" fmla="*/ 0 h 54"/>
              <a:gd name="T2" fmla="*/ 0 w 684"/>
              <a:gd name="T3" fmla="*/ 0 h 54"/>
              <a:gd name="T4" fmla="*/ 0 w 684"/>
              <a:gd name="T5" fmla="*/ 54 h 54"/>
              <a:gd name="T6" fmla="*/ 336 w 684"/>
              <a:gd name="T7" fmla="*/ 26 h 54"/>
              <a:gd name="T8" fmla="*/ 336 w 684"/>
              <a:gd name="T9" fmla="*/ 26 h 54"/>
              <a:gd name="T10" fmla="*/ 684 w 684"/>
              <a:gd name="T11" fmla="*/ 54 h 54"/>
              <a:gd name="T12" fmla="*/ 684 w 68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84" h="54">
                <a:moveTo>
                  <a:pt x="684" y="0"/>
                </a:moveTo>
                <a:cubicBezTo>
                  <a:pt x="0" y="0"/>
                  <a:pt x="0" y="0"/>
                  <a:pt x="0" y="0"/>
                </a:cubicBezTo>
                <a:cubicBezTo>
                  <a:pt x="0" y="54"/>
                  <a:pt x="0" y="54"/>
                  <a:pt x="0" y="54"/>
                </a:cubicBezTo>
                <a:cubicBezTo>
                  <a:pt x="0" y="54"/>
                  <a:pt x="250" y="26"/>
                  <a:pt x="336" y="26"/>
                </a:cubicBezTo>
                <a:cubicBezTo>
                  <a:pt x="336" y="26"/>
                  <a:pt x="336" y="26"/>
                  <a:pt x="336" y="26"/>
                </a:cubicBezTo>
                <a:cubicBezTo>
                  <a:pt x="424" y="26"/>
                  <a:pt x="671" y="53"/>
                  <a:pt x="684" y="54"/>
                </a:cubicBezTo>
                <a:cubicBezTo>
                  <a:pt x="684" y="0"/>
                  <a:pt x="684" y="0"/>
                  <a:pt x="684" y="0"/>
                </a:cubicBezTo>
              </a:path>
            </a:pathLst>
          </a:custGeom>
          <a:solidFill>
            <a:srgbClr val="821437"/>
          </a:solidFill>
          <a:ln>
            <a:noFill/>
          </a:ln>
        </p:spPr>
        <p:txBody>
          <a:bodyPr vert="horz" wrap="square" lIns="91440" tIns="45720" rIns="91440" bIns="45720" numCol="1" anchor="t" anchorCtr="0" compatLnSpc="1"/>
          <a:p>
            <a:endParaRPr lang="zh-CN" altLang="en-US"/>
          </a:p>
        </p:txBody>
      </p:sp>
      <p:sp>
        <p:nvSpPr>
          <p:cNvPr id="6" name="Freeform 33"/>
          <p:cNvSpPr/>
          <p:nvPr>
            <p:custDataLst>
              <p:tags r:id="rId12"/>
            </p:custDataLst>
          </p:nvPr>
        </p:nvSpPr>
        <p:spPr bwMode="auto">
          <a:xfrm>
            <a:off x="5444337" y="3855849"/>
            <a:ext cx="1553704" cy="122762"/>
          </a:xfrm>
          <a:custGeom>
            <a:avLst/>
            <a:gdLst>
              <a:gd name="T0" fmla="*/ 685 w 685"/>
              <a:gd name="T1" fmla="*/ 0 h 54"/>
              <a:gd name="T2" fmla="*/ 0 w 685"/>
              <a:gd name="T3" fmla="*/ 0 h 54"/>
              <a:gd name="T4" fmla="*/ 684 w 685"/>
              <a:gd name="T5" fmla="*/ 0 h 54"/>
              <a:gd name="T6" fmla="*/ 684 w 685"/>
              <a:gd name="T7" fmla="*/ 54 h 54"/>
              <a:gd name="T8" fmla="*/ 685 w 685"/>
              <a:gd name="T9" fmla="*/ 54 h 54"/>
              <a:gd name="T10" fmla="*/ 685 w 685"/>
              <a:gd name="T11" fmla="*/ 0 h 54"/>
            </a:gdLst>
            <a:ahLst/>
            <a:cxnLst>
              <a:cxn ang="0">
                <a:pos x="T0" y="T1"/>
              </a:cxn>
              <a:cxn ang="0">
                <a:pos x="T2" y="T3"/>
              </a:cxn>
              <a:cxn ang="0">
                <a:pos x="T4" y="T5"/>
              </a:cxn>
              <a:cxn ang="0">
                <a:pos x="T6" y="T7"/>
              </a:cxn>
              <a:cxn ang="0">
                <a:pos x="T8" y="T9"/>
              </a:cxn>
              <a:cxn ang="0">
                <a:pos x="T10" y="T11"/>
              </a:cxn>
            </a:cxnLst>
            <a:rect l="0" t="0" r="r" b="b"/>
            <a:pathLst>
              <a:path w="685" h="54">
                <a:moveTo>
                  <a:pt x="685" y="0"/>
                </a:moveTo>
                <a:cubicBezTo>
                  <a:pt x="0" y="0"/>
                  <a:pt x="0" y="0"/>
                  <a:pt x="0" y="0"/>
                </a:cubicBezTo>
                <a:cubicBezTo>
                  <a:pt x="684" y="0"/>
                  <a:pt x="684" y="0"/>
                  <a:pt x="684" y="0"/>
                </a:cubicBezTo>
                <a:cubicBezTo>
                  <a:pt x="684" y="54"/>
                  <a:pt x="684" y="54"/>
                  <a:pt x="684" y="54"/>
                </a:cubicBezTo>
                <a:cubicBezTo>
                  <a:pt x="684" y="54"/>
                  <a:pt x="685" y="54"/>
                  <a:pt x="685" y="54"/>
                </a:cubicBezTo>
                <a:cubicBezTo>
                  <a:pt x="685" y="0"/>
                  <a:pt x="685" y="0"/>
                  <a:pt x="685"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34"/>
          <p:cNvSpPr/>
          <p:nvPr>
            <p:custDataLst>
              <p:tags r:id="rId13"/>
            </p:custDataLst>
          </p:nvPr>
        </p:nvSpPr>
        <p:spPr bwMode="auto">
          <a:xfrm>
            <a:off x="5120169" y="3349457"/>
            <a:ext cx="2200122" cy="492965"/>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close/>
              </a:path>
            </a:pathLst>
          </a:custGeom>
          <a:solidFill>
            <a:srgbClr val="1E53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35"/>
          <p:cNvSpPr/>
          <p:nvPr>
            <p:custDataLst>
              <p:tags r:id="rId14"/>
            </p:custDataLst>
          </p:nvPr>
        </p:nvSpPr>
        <p:spPr bwMode="auto">
          <a:xfrm>
            <a:off x="5120169" y="3349457"/>
            <a:ext cx="2200122" cy="492965"/>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36"/>
          <p:cNvSpPr/>
          <p:nvPr>
            <p:custDataLst>
              <p:tags r:id="rId15"/>
            </p:custDataLst>
          </p:nvPr>
        </p:nvSpPr>
        <p:spPr bwMode="auto">
          <a:xfrm>
            <a:off x="5103865" y="3334112"/>
            <a:ext cx="2234648" cy="521738"/>
          </a:xfrm>
          <a:custGeom>
            <a:avLst/>
            <a:gdLst>
              <a:gd name="T0" fmla="*/ 144 w 985"/>
              <a:gd name="T1" fmla="*/ 224 h 230"/>
              <a:gd name="T2" fmla="*/ 144 w 985"/>
              <a:gd name="T3" fmla="*/ 230 h 230"/>
              <a:gd name="T4" fmla="*/ 841 w 985"/>
              <a:gd name="T5" fmla="*/ 230 h 230"/>
              <a:gd name="T6" fmla="*/ 847 w 985"/>
              <a:gd name="T7" fmla="*/ 227 h 230"/>
              <a:gd name="T8" fmla="*/ 983 w 985"/>
              <a:gd name="T9" fmla="*/ 10 h 230"/>
              <a:gd name="T10" fmla="*/ 983 w 985"/>
              <a:gd name="T11" fmla="*/ 3 h 230"/>
              <a:gd name="T12" fmla="*/ 977 w 985"/>
              <a:gd name="T13" fmla="*/ 0 h 230"/>
              <a:gd name="T14" fmla="*/ 7 w 985"/>
              <a:gd name="T15" fmla="*/ 0 h 230"/>
              <a:gd name="T16" fmla="*/ 2 w 985"/>
              <a:gd name="T17" fmla="*/ 3 h 230"/>
              <a:gd name="T18" fmla="*/ 2 w 985"/>
              <a:gd name="T19" fmla="*/ 10 h 230"/>
              <a:gd name="T20" fmla="*/ 138 w 985"/>
              <a:gd name="T21" fmla="*/ 227 h 230"/>
              <a:gd name="T22" fmla="*/ 144 w 985"/>
              <a:gd name="T23" fmla="*/ 230 h 230"/>
              <a:gd name="T24" fmla="*/ 144 w 985"/>
              <a:gd name="T25" fmla="*/ 224 h 230"/>
              <a:gd name="T26" fmla="*/ 149 w 985"/>
              <a:gd name="T27" fmla="*/ 220 h 230"/>
              <a:gd name="T28" fmla="*/ 20 w 985"/>
              <a:gd name="T29" fmla="*/ 13 h 230"/>
              <a:gd name="T30" fmla="*/ 965 w 985"/>
              <a:gd name="T31" fmla="*/ 13 h 230"/>
              <a:gd name="T32" fmla="*/ 837 w 985"/>
              <a:gd name="T33" fmla="*/ 217 h 230"/>
              <a:gd name="T34" fmla="*/ 144 w 985"/>
              <a:gd name="T35" fmla="*/ 217 h 230"/>
              <a:gd name="T36" fmla="*/ 144 w 985"/>
              <a:gd name="T37" fmla="*/ 224 h 230"/>
              <a:gd name="T38" fmla="*/ 149 w 985"/>
              <a:gd name="T39" fmla="*/ 220 h 230"/>
              <a:gd name="T40" fmla="*/ 144 w 985"/>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5" h="230">
                <a:moveTo>
                  <a:pt x="144" y="224"/>
                </a:moveTo>
                <a:cubicBezTo>
                  <a:pt x="144" y="230"/>
                  <a:pt x="144" y="230"/>
                  <a:pt x="144" y="230"/>
                </a:cubicBezTo>
                <a:cubicBezTo>
                  <a:pt x="841" y="230"/>
                  <a:pt x="841" y="230"/>
                  <a:pt x="841" y="230"/>
                </a:cubicBezTo>
                <a:cubicBezTo>
                  <a:pt x="843" y="230"/>
                  <a:pt x="846" y="229"/>
                  <a:pt x="847" y="227"/>
                </a:cubicBezTo>
                <a:cubicBezTo>
                  <a:pt x="983" y="10"/>
                  <a:pt x="983" y="10"/>
                  <a:pt x="983" y="10"/>
                </a:cubicBezTo>
                <a:cubicBezTo>
                  <a:pt x="984" y="8"/>
                  <a:pt x="985" y="6"/>
                  <a:pt x="983" y="3"/>
                </a:cubicBezTo>
                <a:cubicBezTo>
                  <a:pt x="982" y="1"/>
                  <a:pt x="980" y="0"/>
                  <a:pt x="977" y="0"/>
                </a:cubicBezTo>
                <a:cubicBezTo>
                  <a:pt x="7" y="0"/>
                  <a:pt x="7" y="0"/>
                  <a:pt x="7" y="0"/>
                </a:cubicBezTo>
                <a:cubicBezTo>
                  <a:pt x="5" y="0"/>
                  <a:pt x="3" y="1"/>
                  <a:pt x="2" y="3"/>
                </a:cubicBezTo>
                <a:cubicBezTo>
                  <a:pt x="0" y="6"/>
                  <a:pt x="0" y="8"/>
                  <a:pt x="2" y="10"/>
                </a:cubicBezTo>
                <a:cubicBezTo>
                  <a:pt x="138" y="227"/>
                  <a:pt x="138" y="227"/>
                  <a:pt x="138" y="227"/>
                </a:cubicBezTo>
                <a:cubicBezTo>
                  <a:pt x="139" y="229"/>
                  <a:pt x="141" y="230"/>
                  <a:pt x="144" y="230"/>
                </a:cubicBezTo>
                <a:cubicBezTo>
                  <a:pt x="144" y="224"/>
                  <a:pt x="144" y="224"/>
                  <a:pt x="144" y="224"/>
                </a:cubicBezTo>
                <a:cubicBezTo>
                  <a:pt x="149" y="220"/>
                  <a:pt x="149" y="220"/>
                  <a:pt x="149" y="220"/>
                </a:cubicBezTo>
                <a:cubicBezTo>
                  <a:pt x="20" y="13"/>
                  <a:pt x="20" y="13"/>
                  <a:pt x="20" y="13"/>
                </a:cubicBezTo>
                <a:cubicBezTo>
                  <a:pt x="965" y="13"/>
                  <a:pt x="965" y="13"/>
                  <a:pt x="965" y="13"/>
                </a:cubicBezTo>
                <a:cubicBezTo>
                  <a:pt x="837" y="217"/>
                  <a:pt x="837" y="217"/>
                  <a:pt x="837" y="217"/>
                </a:cubicBezTo>
                <a:cubicBezTo>
                  <a:pt x="144" y="217"/>
                  <a:pt x="144" y="217"/>
                  <a:pt x="144" y="217"/>
                </a:cubicBezTo>
                <a:cubicBezTo>
                  <a:pt x="144" y="224"/>
                  <a:pt x="144" y="224"/>
                  <a:pt x="144" y="224"/>
                </a:cubicBezTo>
                <a:cubicBezTo>
                  <a:pt x="149" y="220"/>
                  <a:pt x="149" y="220"/>
                  <a:pt x="149" y="220"/>
                </a:cubicBezTo>
                <a:cubicBezTo>
                  <a:pt x="144" y="224"/>
                  <a:pt x="144" y="224"/>
                  <a:pt x="144"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38"/>
          <p:cNvSpPr/>
          <p:nvPr>
            <p:custDataLst>
              <p:tags r:id="rId16"/>
            </p:custDataLst>
          </p:nvPr>
        </p:nvSpPr>
        <p:spPr bwMode="auto">
          <a:xfrm>
            <a:off x="7195611" y="3415634"/>
            <a:ext cx="65217" cy="104540"/>
          </a:xfrm>
          <a:custGeom>
            <a:avLst/>
            <a:gdLst>
              <a:gd name="T0" fmla="*/ 29 w 29"/>
              <a:gd name="T1" fmla="*/ 0 h 46"/>
              <a:gd name="T2" fmla="*/ 0 w 29"/>
              <a:gd name="T3" fmla="*/ 46 h 46"/>
              <a:gd name="T4" fmla="*/ 0 w 29"/>
              <a:gd name="T5" fmla="*/ 46 h 46"/>
              <a:gd name="T6" fmla="*/ 29 w 29"/>
              <a:gd name="T7" fmla="*/ 0 h 46"/>
            </a:gdLst>
            <a:ahLst/>
            <a:cxnLst>
              <a:cxn ang="0">
                <a:pos x="T0" y="T1"/>
              </a:cxn>
              <a:cxn ang="0">
                <a:pos x="T2" y="T3"/>
              </a:cxn>
              <a:cxn ang="0">
                <a:pos x="T4" y="T5"/>
              </a:cxn>
              <a:cxn ang="0">
                <a:pos x="T6" y="T7"/>
              </a:cxn>
            </a:cxnLst>
            <a:rect l="0" t="0" r="r" b="b"/>
            <a:pathLst>
              <a:path w="29" h="46">
                <a:moveTo>
                  <a:pt x="29" y="0"/>
                </a:moveTo>
                <a:cubicBezTo>
                  <a:pt x="0" y="46"/>
                  <a:pt x="0" y="46"/>
                  <a:pt x="0" y="46"/>
                </a:cubicBezTo>
                <a:cubicBezTo>
                  <a:pt x="0" y="46"/>
                  <a:pt x="0" y="46"/>
                  <a:pt x="0" y="46"/>
                </a:cubicBezTo>
                <a:cubicBezTo>
                  <a:pt x="29" y="0"/>
                  <a:pt x="29" y="0"/>
                  <a:pt x="29"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39"/>
          <p:cNvSpPr/>
          <p:nvPr>
            <p:custDataLst>
              <p:tags r:id="rId17"/>
            </p:custDataLst>
          </p:nvPr>
        </p:nvSpPr>
        <p:spPr bwMode="auto">
          <a:xfrm>
            <a:off x="4811346" y="2857451"/>
            <a:ext cx="2819685" cy="492007"/>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close/>
              </a:path>
            </a:pathLst>
          </a:custGeom>
          <a:solidFill>
            <a:srgbClr val="0028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40"/>
          <p:cNvSpPr/>
          <p:nvPr>
            <p:custDataLst>
              <p:tags r:id="rId18"/>
            </p:custDataLst>
          </p:nvPr>
        </p:nvSpPr>
        <p:spPr bwMode="auto">
          <a:xfrm>
            <a:off x="4811346" y="2857451"/>
            <a:ext cx="2819685" cy="492007"/>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41"/>
          <p:cNvSpPr/>
          <p:nvPr>
            <p:custDataLst>
              <p:tags r:id="rId19"/>
            </p:custDataLst>
          </p:nvPr>
        </p:nvSpPr>
        <p:spPr bwMode="auto">
          <a:xfrm>
            <a:off x="4796001" y="2842106"/>
            <a:ext cx="2850376" cy="521738"/>
          </a:xfrm>
          <a:custGeom>
            <a:avLst/>
            <a:gdLst>
              <a:gd name="T0" fmla="*/ 143 w 1257"/>
              <a:gd name="T1" fmla="*/ 224 h 230"/>
              <a:gd name="T2" fmla="*/ 143 w 1257"/>
              <a:gd name="T3" fmla="*/ 230 h 230"/>
              <a:gd name="T4" fmla="*/ 1113 w 1257"/>
              <a:gd name="T5" fmla="*/ 230 h 230"/>
              <a:gd name="T6" fmla="*/ 1119 w 1257"/>
              <a:gd name="T7" fmla="*/ 227 h 230"/>
              <a:gd name="T8" fmla="*/ 1255 w 1257"/>
              <a:gd name="T9" fmla="*/ 10 h 230"/>
              <a:gd name="T10" fmla="*/ 1256 w 1257"/>
              <a:gd name="T11" fmla="*/ 3 h 230"/>
              <a:gd name="T12" fmla="*/ 1250 w 1257"/>
              <a:gd name="T13" fmla="*/ 0 h 230"/>
              <a:gd name="T14" fmla="*/ 7 w 1257"/>
              <a:gd name="T15" fmla="*/ 0 h 230"/>
              <a:gd name="T16" fmla="*/ 1 w 1257"/>
              <a:gd name="T17" fmla="*/ 3 h 230"/>
              <a:gd name="T18" fmla="*/ 2 w 1257"/>
              <a:gd name="T19" fmla="*/ 10 h 230"/>
              <a:gd name="T20" fmla="*/ 138 w 1257"/>
              <a:gd name="T21" fmla="*/ 227 h 230"/>
              <a:gd name="T22" fmla="*/ 143 w 1257"/>
              <a:gd name="T23" fmla="*/ 230 h 230"/>
              <a:gd name="T24" fmla="*/ 143 w 1257"/>
              <a:gd name="T25" fmla="*/ 224 h 230"/>
              <a:gd name="T26" fmla="*/ 149 w 1257"/>
              <a:gd name="T27" fmla="*/ 220 h 230"/>
              <a:gd name="T28" fmla="*/ 19 w 1257"/>
              <a:gd name="T29" fmla="*/ 13 h 230"/>
              <a:gd name="T30" fmla="*/ 1237 w 1257"/>
              <a:gd name="T31" fmla="*/ 13 h 230"/>
              <a:gd name="T32" fmla="*/ 1110 w 1257"/>
              <a:gd name="T33" fmla="*/ 217 h 230"/>
              <a:gd name="T34" fmla="*/ 143 w 1257"/>
              <a:gd name="T35" fmla="*/ 217 h 230"/>
              <a:gd name="T36" fmla="*/ 143 w 1257"/>
              <a:gd name="T37" fmla="*/ 224 h 230"/>
              <a:gd name="T38" fmla="*/ 149 w 1257"/>
              <a:gd name="T39" fmla="*/ 220 h 230"/>
              <a:gd name="T40" fmla="*/ 143 w 1257"/>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7" h="230">
                <a:moveTo>
                  <a:pt x="143" y="224"/>
                </a:moveTo>
                <a:cubicBezTo>
                  <a:pt x="143" y="230"/>
                  <a:pt x="143" y="230"/>
                  <a:pt x="143" y="230"/>
                </a:cubicBezTo>
                <a:cubicBezTo>
                  <a:pt x="1113" y="230"/>
                  <a:pt x="1113" y="230"/>
                  <a:pt x="1113" y="230"/>
                </a:cubicBezTo>
                <a:cubicBezTo>
                  <a:pt x="1116" y="230"/>
                  <a:pt x="1118" y="229"/>
                  <a:pt x="1119" y="227"/>
                </a:cubicBezTo>
                <a:cubicBezTo>
                  <a:pt x="1255" y="10"/>
                  <a:pt x="1255" y="10"/>
                  <a:pt x="1255" y="10"/>
                </a:cubicBezTo>
                <a:cubicBezTo>
                  <a:pt x="1257" y="8"/>
                  <a:pt x="1257" y="5"/>
                  <a:pt x="1256" y="3"/>
                </a:cubicBezTo>
                <a:cubicBezTo>
                  <a:pt x="1254" y="1"/>
                  <a:pt x="1252" y="0"/>
                  <a:pt x="1250" y="0"/>
                </a:cubicBezTo>
                <a:cubicBezTo>
                  <a:pt x="7" y="0"/>
                  <a:pt x="7" y="0"/>
                  <a:pt x="7" y="0"/>
                </a:cubicBezTo>
                <a:cubicBezTo>
                  <a:pt x="5" y="0"/>
                  <a:pt x="3" y="1"/>
                  <a:pt x="1" y="3"/>
                </a:cubicBezTo>
                <a:cubicBezTo>
                  <a:pt x="0" y="5"/>
                  <a:pt x="0" y="8"/>
                  <a:pt x="2" y="10"/>
                </a:cubicBezTo>
                <a:cubicBezTo>
                  <a:pt x="138" y="227"/>
                  <a:pt x="138" y="227"/>
                  <a:pt x="138"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237" y="13"/>
                  <a:pt x="1237" y="13"/>
                  <a:pt x="1237" y="13"/>
                </a:cubicBezTo>
                <a:cubicBezTo>
                  <a:pt x="1110" y="217"/>
                  <a:pt x="1110" y="217"/>
                  <a:pt x="1110"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42"/>
          <p:cNvSpPr/>
          <p:nvPr>
            <p:custDataLst>
              <p:tags r:id="rId20"/>
            </p:custDataLst>
          </p:nvPr>
        </p:nvSpPr>
        <p:spPr bwMode="auto">
          <a:xfrm>
            <a:off x="4839160" y="2870878"/>
            <a:ext cx="2762141" cy="164002"/>
          </a:xfrm>
          <a:custGeom>
            <a:avLst/>
            <a:gdLst>
              <a:gd name="T0" fmla="*/ 1218 w 1218"/>
              <a:gd name="T1" fmla="*/ 0 h 72"/>
              <a:gd name="T2" fmla="*/ 0 w 1218"/>
              <a:gd name="T3" fmla="*/ 0 h 72"/>
              <a:gd name="T4" fmla="*/ 12 w 1218"/>
              <a:gd name="T5" fmla="*/ 19 h 72"/>
              <a:gd name="T6" fmla="*/ 46 w 1218"/>
              <a:gd name="T7" fmla="*/ 72 h 72"/>
              <a:gd name="T8" fmla="*/ 605 w 1218"/>
              <a:gd name="T9" fmla="*/ 35 h 72"/>
              <a:gd name="T10" fmla="*/ 642 w 1218"/>
              <a:gd name="T11" fmla="*/ 35 h 72"/>
              <a:gd name="T12" fmla="*/ 1178 w 1218"/>
              <a:gd name="T13" fmla="*/ 61 h 72"/>
              <a:gd name="T14" fmla="*/ 1218 w 1218"/>
              <a:gd name="T15" fmla="*/ 1 h 72"/>
              <a:gd name="T16" fmla="*/ 1218 w 1218"/>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72">
                <a:moveTo>
                  <a:pt x="1218" y="0"/>
                </a:moveTo>
                <a:cubicBezTo>
                  <a:pt x="0" y="0"/>
                  <a:pt x="0" y="0"/>
                  <a:pt x="0" y="0"/>
                </a:cubicBezTo>
                <a:cubicBezTo>
                  <a:pt x="12" y="19"/>
                  <a:pt x="12" y="19"/>
                  <a:pt x="12" y="19"/>
                </a:cubicBezTo>
                <a:cubicBezTo>
                  <a:pt x="46" y="72"/>
                  <a:pt x="46" y="72"/>
                  <a:pt x="46" y="72"/>
                </a:cubicBezTo>
                <a:cubicBezTo>
                  <a:pt x="46" y="72"/>
                  <a:pt x="343" y="39"/>
                  <a:pt x="605" y="35"/>
                </a:cubicBezTo>
                <a:cubicBezTo>
                  <a:pt x="617" y="35"/>
                  <a:pt x="629" y="35"/>
                  <a:pt x="642" y="35"/>
                </a:cubicBezTo>
                <a:cubicBezTo>
                  <a:pt x="867" y="35"/>
                  <a:pt x="1178" y="61"/>
                  <a:pt x="1178" y="61"/>
                </a:cubicBezTo>
                <a:cubicBezTo>
                  <a:pt x="1218" y="1"/>
                  <a:pt x="1218" y="1"/>
                  <a:pt x="1218" y="1"/>
                </a:cubicBezTo>
                <a:cubicBezTo>
                  <a:pt x="1218" y="0"/>
                  <a:pt x="1218" y="0"/>
                  <a:pt x="1218" y="0"/>
                </a:cubicBezTo>
              </a:path>
            </a:pathLst>
          </a:custGeom>
          <a:solidFill>
            <a:srgbClr val="002882"/>
          </a:solidFill>
          <a:ln>
            <a:noFill/>
          </a:ln>
        </p:spPr>
        <p:txBody>
          <a:bodyPr vert="horz" wrap="square" lIns="91440" tIns="45720" rIns="91440" bIns="45720" numCol="1" anchor="t" anchorCtr="0" compatLnSpc="1"/>
          <a:p>
            <a:endParaRPr lang="zh-CN" altLang="en-US"/>
          </a:p>
        </p:txBody>
      </p:sp>
      <p:sp>
        <p:nvSpPr>
          <p:cNvPr id="43" name="Freeform 45"/>
          <p:cNvSpPr/>
          <p:nvPr>
            <p:custDataLst>
              <p:tags r:id="rId21"/>
            </p:custDataLst>
          </p:nvPr>
        </p:nvSpPr>
        <p:spPr bwMode="auto">
          <a:xfrm>
            <a:off x="4503483" y="2362568"/>
            <a:ext cx="3435412" cy="494884"/>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close/>
              </a:path>
            </a:pathLst>
          </a:custGeom>
          <a:solidFill>
            <a:srgbClr val="D80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46"/>
          <p:cNvSpPr/>
          <p:nvPr>
            <p:custDataLst>
              <p:tags r:id="rId22"/>
            </p:custDataLst>
          </p:nvPr>
        </p:nvSpPr>
        <p:spPr bwMode="auto">
          <a:xfrm>
            <a:off x="4503483" y="2362568"/>
            <a:ext cx="3435412" cy="494884"/>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7"/>
          <p:cNvSpPr/>
          <p:nvPr>
            <p:custDataLst>
              <p:tags r:id="rId23"/>
            </p:custDataLst>
          </p:nvPr>
        </p:nvSpPr>
        <p:spPr bwMode="auto">
          <a:xfrm>
            <a:off x="4487178" y="2349140"/>
            <a:ext cx="3468020" cy="521738"/>
          </a:xfrm>
          <a:custGeom>
            <a:avLst/>
            <a:gdLst>
              <a:gd name="T0" fmla="*/ 143 w 1529"/>
              <a:gd name="T1" fmla="*/ 224 h 230"/>
              <a:gd name="T2" fmla="*/ 143 w 1529"/>
              <a:gd name="T3" fmla="*/ 230 h 230"/>
              <a:gd name="T4" fmla="*/ 1386 w 1529"/>
              <a:gd name="T5" fmla="*/ 230 h 230"/>
              <a:gd name="T6" fmla="*/ 1391 w 1529"/>
              <a:gd name="T7" fmla="*/ 227 h 230"/>
              <a:gd name="T8" fmla="*/ 1528 w 1529"/>
              <a:gd name="T9" fmla="*/ 10 h 230"/>
              <a:gd name="T10" fmla="*/ 1528 w 1529"/>
              <a:gd name="T11" fmla="*/ 3 h 230"/>
              <a:gd name="T12" fmla="*/ 1522 w 1529"/>
              <a:gd name="T13" fmla="*/ 0 h 230"/>
              <a:gd name="T14" fmla="*/ 7 w 1529"/>
              <a:gd name="T15" fmla="*/ 0 h 230"/>
              <a:gd name="T16" fmla="*/ 1 w 1529"/>
              <a:gd name="T17" fmla="*/ 3 h 230"/>
              <a:gd name="T18" fmla="*/ 1 w 1529"/>
              <a:gd name="T19" fmla="*/ 10 h 230"/>
              <a:gd name="T20" fmla="*/ 137 w 1529"/>
              <a:gd name="T21" fmla="*/ 227 h 230"/>
              <a:gd name="T22" fmla="*/ 143 w 1529"/>
              <a:gd name="T23" fmla="*/ 230 h 230"/>
              <a:gd name="T24" fmla="*/ 143 w 1529"/>
              <a:gd name="T25" fmla="*/ 224 h 230"/>
              <a:gd name="T26" fmla="*/ 149 w 1529"/>
              <a:gd name="T27" fmla="*/ 220 h 230"/>
              <a:gd name="T28" fmla="*/ 19 w 1529"/>
              <a:gd name="T29" fmla="*/ 13 h 230"/>
              <a:gd name="T30" fmla="*/ 1510 w 1529"/>
              <a:gd name="T31" fmla="*/ 13 h 230"/>
              <a:gd name="T32" fmla="*/ 1382 w 1529"/>
              <a:gd name="T33" fmla="*/ 217 h 230"/>
              <a:gd name="T34" fmla="*/ 143 w 1529"/>
              <a:gd name="T35" fmla="*/ 217 h 230"/>
              <a:gd name="T36" fmla="*/ 143 w 1529"/>
              <a:gd name="T37" fmla="*/ 224 h 230"/>
              <a:gd name="T38" fmla="*/ 149 w 1529"/>
              <a:gd name="T39" fmla="*/ 220 h 230"/>
              <a:gd name="T40" fmla="*/ 143 w 1529"/>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9" h="230">
                <a:moveTo>
                  <a:pt x="143" y="224"/>
                </a:moveTo>
                <a:cubicBezTo>
                  <a:pt x="143" y="230"/>
                  <a:pt x="143" y="230"/>
                  <a:pt x="143" y="230"/>
                </a:cubicBezTo>
                <a:cubicBezTo>
                  <a:pt x="1386" y="230"/>
                  <a:pt x="1386" y="230"/>
                  <a:pt x="1386" y="230"/>
                </a:cubicBezTo>
                <a:cubicBezTo>
                  <a:pt x="1388" y="230"/>
                  <a:pt x="1390" y="229"/>
                  <a:pt x="1391" y="227"/>
                </a:cubicBezTo>
                <a:cubicBezTo>
                  <a:pt x="1528" y="10"/>
                  <a:pt x="1528" y="10"/>
                  <a:pt x="1528" y="10"/>
                </a:cubicBezTo>
                <a:cubicBezTo>
                  <a:pt x="1529" y="8"/>
                  <a:pt x="1529" y="5"/>
                  <a:pt x="1528" y="3"/>
                </a:cubicBezTo>
                <a:cubicBezTo>
                  <a:pt x="1527" y="1"/>
                  <a:pt x="1524" y="0"/>
                  <a:pt x="1522" y="0"/>
                </a:cubicBezTo>
                <a:cubicBezTo>
                  <a:pt x="7" y="0"/>
                  <a:pt x="7" y="0"/>
                  <a:pt x="7" y="0"/>
                </a:cubicBezTo>
                <a:cubicBezTo>
                  <a:pt x="5" y="0"/>
                  <a:pt x="2" y="1"/>
                  <a:pt x="1" y="3"/>
                </a:cubicBezTo>
                <a:cubicBezTo>
                  <a:pt x="0" y="5"/>
                  <a:pt x="0" y="8"/>
                  <a:pt x="1" y="10"/>
                </a:cubicBezTo>
                <a:cubicBezTo>
                  <a:pt x="137" y="227"/>
                  <a:pt x="137" y="227"/>
                  <a:pt x="137"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510" y="13"/>
                  <a:pt x="1510" y="13"/>
                  <a:pt x="1510" y="13"/>
                </a:cubicBezTo>
                <a:cubicBezTo>
                  <a:pt x="1382" y="217"/>
                  <a:pt x="1382" y="217"/>
                  <a:pt x="1382"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51"/>
          <p:cNvSpPr/>
          <p:nvPr>
            <p:custDataLst>
              <p:tags r:id="rId24"/>
            </p:custDataLst>
          </p:nvPr>
        </p:nvSpPr>
        <p:spPr bwMode="auto">
          <a:xfrm>
            <a:off x="4510196" y="2349140"/>
            <a:ext cx="3417190" cy="159207"/>
          </a:xfrm>
          <a:custGeom>
            <a:avLst/>
            <a:gdLst>
              <a:gd name="T0" fmla="*/ 1507 w 1507"/>
              <a:gd name="T1" fmla="*/ 0 h 70"/>
              <a:gd name="T2" fmla="*/ 0 w 1507"/>
              <a:gd name="T3" fmla="*/ 0 h 70"/>
              <a:gd name="T4" fmla="*/ 44 w 1507"/>
              <a:gd name="T5" fmla="*/ 70 h 70"/>
              <a:gd name="T6" fmla="*/ 45 w 1507"/>
              <a:gd name="T7" fmla="*/ 70 h 70"/>
              <a:gd name="T8" fmla="*/ 9 w 1507"/>
              <a:gd name="T9" fmla="*/ 13 h 70"/>
              <a:gd name="T10" fmla="*/ 1499 w 1507"/>
              <a:gd name="T11" fmla="*/ 13 h 70"/>
              <a:gd name="T12" fmla="*/ 1507 w 150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507" h="70">
                <a:moveTo>
                  <a:pt x="1507" y="0"/>
                </a:moveTo>
                <a:cubicBezTo>
                  <a:pt x="0" y="0"/>
                  <a:pt x="0" y="0"/>
                  <a:pt x="0" y="0"/>
                </a:cubicBezTo>
                <a:cubicBezTo>
                  <a:pt x="44" y="70"/>
                  <a:pt x="44" y="70"/>
                  <a:pt x="44" y="70"/>
                </a:cubicBezTo>
                <a:cubicBezTo>
                  <a:pt x="44" y="70"/>
                  <a:pt x="44" y="70"/>
                  <a:pt x="45" y="70"/>
                </a:cubicBezTo>
                <a:cubicBezTo>
                  <a:pt x="9" y="13"/>
                  <a:pt x="9" y="13"/>
                  <a:pt x="9" y="13"/>
                </a:cubicBezTo>
                <a:cubicBezTo>
                  <a:pt x="1499" y="13"/>
                  <a:pt x="1499" y="13"/>
                  <a:pt x="1499" y="13"/>
                </a:cubicBezTo>
                <a:cubicBezTo>
                  <a:pt x="1507" y="0"/>
                  <a:pt x="1507" y="0"/>
                  <a:pt x="1507" y="0"/>
                </a:cubicBezTo>
              </a:path>
            </a:pathLst>
          </a:custGeom>
          <a:solidFill>
            <a:srgbClr val="D80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文本框 98"/>
          <p:cNvSpPr txBox="1"/>
          <p:nvPr>
            <p:custDataLst>
              <p:tags r:id="rId25"/>
            </p:custDataLst>
          </p:nvPr>
        </p:nvSpPr>
        <p:spPr>
          <a:xfrm>
            <a:off x="4948101" y="2402760"/>
            <a:ext cx="2527709"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小微企业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00" name="文本框 99"/>
          <p:cNvSpPr txBox="1"/>
          <p:nvPr>
            <p:custDataLst>
              <p:tags r:id="rId26"/>
            </p:custDataLst>
          </p:nvPr>
        </p:nvSpPr>
        <p:spPr>
          <a:xfrm>
            <a:off x="5290185" y="2895600"/>
            <a:ext cx="1862455"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成长型企业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03" name="文本框 102"/>
          <p:cNvSpPr txBox="1"/>
          <p:nvPr>
            <p:custDataLst>
              <p:tags r:id="rId27"/>
            </p:custDataLst>
          </p:nvPr>
        </p:nvSpPr>
        <p:spPr>
          <a:xfrm>
            <a:off x="607695" y="2524760"/>
            <a:ext cx="3347085" cy="570865"/>
          </a:xfrm>
          <a:prstGeom prst="rect">
            <a:avLst/>
          </a:prstGeom>
          <a:noFill/>
        </p:spPr>
        <p:txBody>
          <a:bodyPr wrap="square" rtlCol="0">
            <a:spAutoFit/>
          </a:bodyPr>
          <a:p>
            <a:pPr algn="r">
              <a:lnSpc>
                <a:spcPct val="130000"/>
              </a:lnSpc>
            </a:pPr>
            <a:r>
              <a:rPr lang="zh-CN" altLang="en-US" sz="1200" smtClean="0"/>
              <a:t>面向小微企业的一站式云服务品牌</a:t>
            </a:r>
            <a:endParaRPr lang="zh-CN" altLang="en-US" sz="1200" smtClean="0"/>
          </a:p>
          <a:p>
            <a:pPr algn="r">
              <a:lnSpc>
                <a:spcPct val="130000"/>
              </a:lnSpc>
            </a:pPr>
            <a:r>
              <a:rPr lang="zh-CN" altLang="en-US" sz="1200" smtClean="0"/>
              <a:t>自主下单，一机搞定所有生意，轻松管理</a:t>
            </a:r>
            <a:endParaRPr lang="zh-CN" altLang="en-US" sz="1200" smtClean="0"/>
          </a:p>
        </p:txBody>
      </p:sp>
      <p:sp>
        <p:nvSpPr>
          <p:cNvPr id="104" name="矩形 103"/>
          <p:cNvSpPr/>
          <p:nvPr>
            <p:custDataLst>
              <p:tags r:id="rId28"/>
            </p:custDataLst>
          </p:nvPr>
        </p:nvSpPr>
        <p:spPr>
          <a:xfrm>
            <a:off x="2690495" y="2239010"/>
            <a:ext cx="1263015" cy="337185"/>
          </a:xfrm>
          <a:prstGeom prst="rect">
            <a:avLst/>
          </a:prstGeom>
        </p:spPr>
        <p:txBody>
          <a:bodyPr wrap="square">
            <a:spAutoFit/>
          </a:bodyPr>
          <a:p>
            <a:pPr algn="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精斗云</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2" name="矩形 111"/>
          <p:cNvSpPr/>
          <p:nvPr>
            <p:custDataLst>
              <p:tags r:id="rId29"/>
            </p:custDataLst>
          </p:nvPr>
        </p:nvSpPr>
        <p:spPr>
          <a:xfrm>
            <a:off x="8089043" y="2857326"/>
            <a:ext cx="1288415" cy="337185"/>
          </a:xfrm>
          <a:prstGeom prst="rect">
            <a:avLst/>
          </a:prstGeom>
        </p:spPr>
        <p:txBody>
          <a:bodyPr wrap="none">
            <a:spAutoFit/>
          </a:bodyPr>
          <a:p>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金蝶云</a:t>
            </a:r>
            <a:r>
              <a:rPr lang="en-US" altLang="zh-CN"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星空</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6" name="文本框 115"/>
          <p:cNvSpPr txBox="1"/>
          <p:nvPr>
            <p:custDataLst>
              <p:tags r:id="rId30"/>
            </p:custDataLst>
          </p:nvPr>
        </p:nvSpPr>
        <p:spPr>
          <a:xfrm>
            <a:off x="5357495" y="3390900"/>
            <a:ext cx="1727835"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大型</a:t>
            </a:r>
            <a:r>
              <a:rPr lang="en-US" altLang="zh-CN" sz="1600" b="1" smtClean="0">
                <a:solidFill>
                  <a:sysClr val="window" lastClr="FFFFFF"/>
                </a:solidFill>
                <a:latin typeface="微软雅黑" panose="020B0503020204020204" pitchFamily="34" charset="-122"/>
                <a:ea typeface="微软雅黑" panose="020B0503020204020204" pitchFamily="34" charset="-122"/>
                <a:cs typeface="+mn-ea"/>
              </a:rPr>
              <a:t>/</a:t>
            </a: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集团型企业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25" name="文本框 124"/>
          <p:cNvSpPr txBox="1"/>
          <p:nvPr>
            <p:custDataLst>
              <p:tags r:id="rId31"/>
            </p:custDataLst>
          </p:nvPr>
        </p:nvSpPr>
        <p:spPr>
          <a:xfrm>
            <a:off x="8076565" y="3142615"/>
            <a:ext cx="2949575" cy="570865"/>
          </a:xfrm>
          <a:prstGeom prst="rect">
            <a:avLst/>
          </a:prstGeom>
          <a:noFill/>
        </p:spPr>
        <p:txBody>
          <a:bodyPr wrap="square" rtlCol="0">
            <a:spAutoFit/>
          </a:bodyPr>
          <a:p>
            <a:pPr>
              <a:lnSpc>
                <a:spcPct val="130000"/>
              </a:lnSpc>
            </a:pPr>
            <a:r>
              <a:rPr lang="zh-CN" altLang="en-US" sz="1200" smtClean="0"/>
              <a:t>面向多组织、多利润中心的大中型企业，支持多组织业务协同，智能记账平台</a:t>
            </a:r>
            <a:endParaRPr lang="zh-CN" altLang="en-US" sz="1200" smtClean="0"/>
          </a:p>
        </p:txBody>
      </p:sp>
      <p:sp>
        <p:nvSpPr>
          <p:cNvPr id="127" name="文本框 126"/>
          <p:cNvSpPr txBox="1"/>
          <p:nvPr>
            <p:custDataLst>
              <p:tags r:id="rId32"/>
            </p:custDataLst>
          </p:nvPr>
        </p:nvSpPr>
        <p:spPr>
          <a:xfrm>
            <a:off x="1010920" y="3675380"/>
            <a:ext cx="3536315" cy="570865"/>
          </a:xfrm>
          <a:prstGeom prst="rect">
            <a:avLst/>
          </a:prstGeom>
          <a:noFill/>
        </p:spPr>
        <p:txBody>
          <a:bodyPr wrap="square" rtlCol="0">
            <a:spAutoFit/>
          </a:bodyPr>
          <a:p>
            <a:pPr algn="r">
              <a:lnSpc>
                <a:spcPct val="130000"/>
              </a:lnSpc>
            </a:pPr>
            <a:r>
              <a:rPr lang="zh-CN" altLang="en-US" sz="1200" smtClean="0"/>
              <a:t>自主可控的大企业数字化企业共生平台</a:t>
            </a:r>
            <a:endParaRPr lang="zh-CN" altLang="en-US" sz="1200" smtClean="0"/>
          </a:p>
          <a:p>
            <a:pPr algn="r">
              <a:lnSpc>
                <a:spcPct val="130000"/>
              </a:lnSpc>
            </a:pPr>
            <a:r>
              <a:rPr lang="zh-CN" altLang="en-US" sz="1200" smtClean="0"/>
              <a:t>提供完整的SaaS和PaaS服务，支持个性化需求</a:t>
            </a:r>
            <a:endParaRPr lang="zh-CN" altLang="en-US" sz="1200" smtClean="0"/>
          </a:p>
        </p:txBody>
      </p:sp>
      <p:sp>
        <p:nvSpPr>
          <p:cNvPr id="128" name="矩形 127"/>
          <p:cNvSpPr/>
          <p:nvPr>
            <p:custDataLst>
              <p:tags r:id="rId33"/>
            </p:custDataLst>
          </p:nvPr>
        </p:nvSpPr>
        <p:spPr>
          <a:xfrm>
            <a:off x="3258709" y="3306432"/>
            <a:ext cx="1288415" cy="337185"/>
          </a:xfrm>
          <a:prstGeom prst="rect">
            <a:avLst/>
          </a:prstGeom>
        </p:spPr>
        <p:txBody>
          <a:bodyPr wrap="none">
            <a:spAutoFit/>
          </a:bodyPr>
          <a:p>
            <a:pPr algn="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金蝶云</a:t>
            </a:r>
            <a:r>
              <a:rPr lang="en-US" altLang="zh-CN"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苍穹</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6" name="矩形 105"/>
          <p:cNvSpPr/>
          <p:nvPr/>
        </p:nvSpPr>
        <p:spPr>
          <a:xfrm>
            <a:off x="744855"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人人财务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7" name="矩形 106"/>
          <p:cNvSpPr/>
          <p:nvPr/>
        </p:nvSpPr>
        <p:spPr>
          <a:xfrm>
            <a:off x="937768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战略财务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8" name="矩形 107"/>
          <p:cNvSpPr/>
          <p:nvPr/>
        </p:nvSpPr>
        <p:spPr>
          <a:xfrm>
            <a:off x="362839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智能财务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9" name="矩形 108"/>
          <p:cNvSpPr/>
          <p:nvPr/>
        </p:nvSpPr>
        <p:spPr>
          <a:xfrm>
            <a:off x="646430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业务财务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3" name="标题 4"/>
          <p:cNvSpPr txBox="1"/>
          <p:nvPr/>
        </p:nvSpPr>
        <p:spPr>
          <a:xfrm>
            <a:off x="1615440" y="5063490"/>
            <a:ext cx="9212580" cy="11518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抓住并细化通用功能特性，强化功能特点，进一步实现差异化（如智能性、业务性和战略性等）；</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针对不同规模的企业推出相应产品，在成本可控基础上平衡标准化和定制化矛盾；</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设计产品时，以结果为导向考虑：能给客户带来什么价值？该如何量化？</a:t>
            </a:r>
            <a:endParaRPr lang="zh-CN" altLang="en-US" sz="1600" dirty="0">
              <a:latin typeface="+mn-ea"/>
              <a:ea typeface="+mn-ea"/>
              <a:cs typeface="+mn-ea"/>
              <a:sym typeface="Arial" panose="020B0604020202090204" pitchFamily="34" charset="0"/>
            </a:endParaRPr>
          </a:p>
        </p:txBody>
      </p:sp>
      <p:sp>
        <p:nvSpPr>
          <p:cNvPr id="114" name="文本框 113"/>
          <p:cNvSpPr txBox="1"/>
          <p:nvPr>
            <p:custDataLst>
              <p:tags r:id="rId34"/>
            </p:custDataLst>
          </p:nvPr>
        </p:nvSpPr>
        <p:spPr>
          <a:xfrm>
            <a:off x="918845" y="4253865"/>
            <a:ext cx="3628390" cy="570865"/>
          </a:xfrm>
          <a:prstGeom prst="rect">
            <a:avLst/>
          </a:prstGeom>
          <a:noFill/>
        </p:spPr>
        <p:txBody>
          <a:bodyPr wrap="square" rtlCol="0">
            <a:spAutoFit/>
          </a:bodyPr>
          <a:p>
            <a:pPr algn="r">
              <a:lnSpc>
                <a:spcPct val="130000"/>
              </a:lnSpc>
            </a:pPr>
            <a:r>
              <a:rPr lang="zh-CN" altLang="en-US" sz="1200" smtClean="0"/>
              <a:t>帮助德龙钢铁节约</a:t>
            </a:r>
            <a:r>
              <a:rPr lang="en-US" altLang="zh-CN" sz="1200" smtClean="0"/>
              <a:t>7000</a:t>
            </a:r>
            <a:r>
              <a:rPr lang="zh-CN" altLang="en-US" sz="1200" smtClean="0"/>
              <a:t>万采购成本</a:t>
            </a:r>
            <a:endParaRPr lang="zh-CN" altLang="en-US" sz="1200" smtClean="0"/>
          </a:p>
          <a:p>
            <a:pPr algn="r">
              <a:lnSpc>
                <a:spcPct val="130000"/>
              </a:lnSpc>
            </a:pPr>
            <a:r>
              <a:rPr lang="zh-CN" altLang="en-US" sz="1200" smtClean="0"/>
              <a:t>降低</a:t>
            </a:r>
            <a:r>
              <a:rPr lang="en-US" altLang="zh-CN" sz="1200" smtClean="0"/>
              <a:t>6000</a:t>
            </a:r>
            <a:r>
              <a:rPr lang="zh-CN" altLang="en-US" sz="1200" smtClean="0"/>
              <a:t>多万备件库存，财务凭证自动化率达</a:t>
            </a:r>
            <a:r>
              <a:rPr lang="en-US" altLang="zh-CN" sz="1200" smtClean="0"/>
              <a:t>90%</a:t>
            </a:r>
            <a:endParaRPr lang="en-US" altLang="zh-CN" sz="1200" smtClean="0"/>
          </a:p>
        </p:txBody>
      </p:sp>
      <p:sp>
        <p:nvSpPr>
          <p:cNvPr id="115" name="文本框 114"/>
          <p:cNvSpPr txBox="1"/>
          <p:nvPr>
            <p:custDataLst>
              <p:tags r:id="rId35"/>
            </p:custDataLst>
          </p:nvPr>
        </p:nvSpPr>
        <p:spPr>
          <a:xfrm>
            <a:off x="8076565" y="3683000"/>
            <a:ext cx="2949575" cy="570865"/>
          </a:xfrm>
          <a:prstGeom prst="rect">
            <a:avLst/>
          </a:prstGeom>
          <a:noFill/>
        </p:spPr>
        <p:txBody>
          <a:bodyPr wrap="square" rtlCol="0">
            <a:spAutoFit/>
          </a:bodyPr>
          <a:p>
            <a:pPr>
              <a:lnSpc>
                <a:spcPct val="130000"/>
              </a:lnSpc>
            </a:pPr>
            <a:r>
              <a:rPr lang="zh-CN" altLang="en-US" sz="1200" smtClean="0"/>
              <a:t>帮助幸福西饼减少</a:t>
            </a:r>
            <a:r>
              <a:rPr lang="en-US" altLang="zh-CN" sz="1200" smtClean="0"/>
              <a:t>1/2</a:t>
            </a:r>
            <a:r>
              <a:rPr lang="zh-CN" altLang="en-US" sz="1200" smtClean="0"/>
              <a:t>财会人员工作量，将财务业务流程审批效率提升</a:t>
            </a:r>
            <a:r>
              <a:rPr lang="en-US" altLang="zh-CN" sz="1200" smtClean="0"/>
              <a:t>50</a:t>
            </a:r>
            <a:r>
              <a:rPr lang="zh-CN" altLang="en-US" sz="1200" smtClean="0"/>
              <a:t>倍</a:t>
            </a:r>
            <a:endParaRPr lang="zh-CN" altLang="en-US" sz="1200" smtClean="0"/>
          </a:p>
        </p:txBody>
      </p:sp>
      <p:sp>
        <p:nvSpPr>
          <p:cNvPr id="117" name="文本框 116"/>
          <p:cNvSpPr txBox="1"/>
          <p:nvPr>
            <p:custDataLst>
              <p:tags r:id="rId36"/>
            </p:custDataLst>
          </p:nvPr>
        </p:nvSpPr>
        <p:spPr>
          <a:xfrm>
            <a:off x="8089265" y="4253865"/>
            <a:ext cx="2949575" cy="570865"/>
          </a:xfrm>
          <a:prstGeom prst="rect">
            <a:avLst/>
          </a:prstGeom>
          <a:noFill/>
        </p:spPr>
        <p:txBody>
          <a:bodyPr wrap="square" rtlCol="0">
            <a:spAutoFit/>
          </a:bodyPr>
          <a:p>
            <a:pPr>
              <a:lnSpc>
                <a:spcPct val="130000"/>
              </a:lnSpc>
            </a:pPr>
            <a:r>
              <a:rPr lang="zh-CN" altLang="en-US" sz="1200" smtClean="0"/>
              <a:t>帮助东北制药对</a:t>
            </a:r>
            <a:r>
              <a:rPr lang="en-US" altLang="zh-CN" sz="1200" smtClean="0"/>
              <a:t>3000+</a:t>
            </a:r>
            <a:r>
              <a:rPr lang="zh-CN" altLang="en-US" sz="1200" smtClean="0"/>
              <a:t>核心设备建档，</a:t>
            </a:r>
            <a:endParaRPr lang="zh-CN" altLang="en-US" sz="1200" smtClean="0"/>
          </a:p>
          <a:p>
            <a:pPr>
              <a:lnSpc>
                <a:spcPct val="130000"/>
              </a:lnSpc>
            </a:pPr>
            <a:r>
              <a:rPr lang="zh-CN" altLang="en-US" sz="1200" smtClean="0"/>
              <a:t>将付款时间缩短为</a:t>
            </a:r>
            <a:r>
              <a:rPr lang="en-US" altLang="zh-CN" sz="1200" smtClean="0"/>
              <a:t>3</a:t>
            </a:r>
            <a:r>
              <a:rPr lang="zh-CN" altLang="en-US" sz="1200" smtClean="0"/>
              <a:t>天</a:t>
            </a:r>
            <a:endParaRPr lang="zh-CN" altLang="en-US" sz="12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公司研究（行业型打法）</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928495"/>
            <a:ext cx="6441440" cy="427609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90" name="矩形 89"/>
          <p:cNvSpPr/>
          <p:nvPr/>
        </p:nvSpPr>
        <p:spPr>
          <a:xfrm>
            <a:off x="722630" y="546798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IaaS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1" name="矩形 30"/>
          <p:cNvSpPr/>
          <p:nvPr/>
        </p:nvSpPr>
        <p:spPr>
          <a:xfrm>
            <a:off x="722630" y="450215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DaaS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0" name="矩形 79"/>
          <p:cNvSpPr/>
          <p:nvPr/>
        </p:nvSpPr>
        <p:spPr>
          <a:xfrm>
            <a:off x="1609090" y="115062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 name="矩形 1"/>
          <p:cNvSpPr/>
          <p:nvPr/>
        </p:nvSpPr>
        <p:spPr>
          <a:xfrm>
            <a:off x="172148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主机</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 name="矩形 3"/>
          <p:cNvSpPr/>
          <p:nvPr/>
        </p:nvSpPr>
        <p:spPr>
          <a:xfrm>
            <a:off x="271843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网络</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 name="矩形 4"/>
          <p:cNvSpPr/>
          <p:nvPr/>
        </p:nvSpPr>
        <p:spPr>
          <a:xfrm>
            <a:off x="370649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存储</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 name="矩形 5"/>
          <p:cNvSpPr/>
          <p:nvPr/>
        </p:nvSpPr>
        <p:spPr>
          <a:xfrm>
            <a:off x="4696460"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硬盘</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7" name="矩形 6"/>
          <p:cNvSpPr/>
          <p:nvPr/>
        </p:nvSpPr>
        <p:spPr>
          <a:xfrm>
            <a:off x="568642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负载</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8" name="矩形 7"/>
          <p:cNvSpPr/>
          <p:nvPr/>
        </p:nvSpPr>
        <p:spPr>
          <a:xfrm>
            <a:off x="1721485" y="477266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数据采集</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3" name="矩形 12"/>
          <p:cNvSpPr/>
          <p:nvPr/>
        </p:nvSpPr>
        <p:spPr>
          <a:xfrm>
            <a:off x="5096510" y="477266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数据建模</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4" name="矩形 13"/>
          <p:cNvSpPr/>
          <p:nvPr/>
        </p:nvSpPr>
        <p:spPr>
          <a:xfrm>
            <a:off x="3428365" y="4772660"/>
            <a:ext cx="1413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数据清洗</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5" name="矩形 14"/>
          <p:cNvSpPr/>
          <p:nvPr/>
        </p:nvSpPr>
        <p:spPr>
          <a:xfrm>
            <a:off x="1721485" y="416433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数据管理</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矩形 15"/>
          <p:cNvSpPr/>
          <p:nvPr/>
        </p:nvSpPr>
        <p:spPr>
          <a:xfrm>
            <a:off x="5096510" y="416433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数据可视化</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7" name="矩形 16"/>
          <p:cNvSpPr/>
          <p:nvPr/>
        </p:nvSpPr>
        <p:spPr>
          <a:xfrm>
            <a:off x="3429000" y="4164330"/>
            <a:ext cx="141224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数据计算</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8" name="矩形 17"/>
          <p:cNvSpPr/>
          <p:nvPr/>
        </p:nvSpPr>
        <p:spPr>
          <a:xfrm>
            <a:off x="722630" y="324167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PaaS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矩形 21"/>
          <p:cNvSpPr/>
          <p:nvPr/>
        </p:nvSpPr>
        <p:spPr>
          <a:xfrm>
            <a:off x="1721485" y="2903855"/>
            <a:ext cx="23475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基础业务中台</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36" name="矩形 35"/>
          <p:cNvSpPr/>
          <p:nvPr/>
        </p:nvSpPr>
        <p:spPr>
          <a:xfrm>
            <a:off x="4239260" y="2903855"/>
            <a:ext cx="23475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电商业务中台</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7" name="矩形 36"/>
          <p:cNvSpPr/>
          <p:nvPr/>
        </p:nvSpPr>
        <p:spPr>
          <a:xfrm>
            <a:off x="1721485" y="350456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开发平台</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8" name="矩形 37"/>
          <p:cNvSpPr/>
          <p:nvPr/>
        </p:nvSpPr>
        <p:spPr>
          <a:xfrm>
            <a:off x="3173730" y="3504565"/>
            <a:ext cx="10090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中间件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0" name="矩形 39"/>
          <p:cNvSpPr/>
          <p:nvPr/>
        </p:nvSpPr>
        <p:spPr>
          <a:xfrm>
            <a:off x="4432300" y="3504565"/>
            <a:ext cx="10090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容器云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1" name="矩形 40"/>
          <p:cNvSpPr/>
          <p:nvPr/>
        </p:nvSpPr>
        <p:spPr>
          <a:xfrm>
            <a:off x="5690870" y="3504565"/>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A I</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42" name="矩形 41"/>
          <p:cNvSpPr/>
          <p:nvPr/>
        </p:nvSpPr>
        <p:spPr>
          <a:xfrm>
            <a:off x="1721485" y="220599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企业采购</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3" name="矩形 42"/>
          <p:cNvSpPr/>
          <p:nvPr/>
        </p:nvSpPr>
        <p:spPr>
          <a:xfrm>
            <a:off x="5096510" y="220599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渠道分销等</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4" name="矩形 43"/>
          <p:cNvSpPr/>
          <p:nvPr/>
        </p:nvSpPr>
        <p:spPr>
          <a:xfrm>
            <a:off x="3428365" y="2205990"/>
            <a:ext cx="1413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零售商城</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6" name="矩形 45"/>
          <p:cNvSpPr/>
          <p:nvPr/>
        </p:nvSpPr>
        <p:spPr>
          <a:xfrm>
            <a:off x="722630" y="223202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7" name="标题 4">
            <a:hlinkClick r:id="rId1" action="ppaction://hlinkfile"/>
          </p:cNvPr>
          <p:cNvSpPr txBox="1"/>
          <p:nvPr/>
        </p:nvSpPr>
        <p:spPr>
          <a:xfrm>
            <a:off x="3375660" y="1061720"/>
            <a:ext cx="221678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400" b="1" u="sng" dirty="0">
                <a:latin typeface="微软雅黑" panose="020B0503020204020204" pitchFamily="34" charset="-122"/>
                <a:ea typeface="微软雅黑" panose="020B0503020204020204" pitchFamily="34" charset="-122"/>
                <a:cs typeface="+mn-ea"/>
                <a:sym typeface="Arial" panose="020B0604020202090204" pitchFamily="34" charset="0"/>
              </a:rPr>
              <a:t>京东电商云</a:t>
            </a:r>
            <a:endParaRPr lang="zh-CN" altLang="en-US" sz="2400" b="1" u="sng"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3" name="矩形 82"/>
          <p:cNvSpPr/>
          <p:nvPr/>
        </p:nvSpPr>
        <p:spPr>
          <a:xfrm>
            <a:off x="7397750" y="1309370"/>
            <a:ext cx="4237990"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云峰：场景出发，模块化满足客户需求</a:t>
            </a:r>
            <a:endParaRPr lang="zh-CN" altLang="en-US" b="1" dirty="0">
              <a:solidFill>
                <a:schemeClr val="bg1"/>
              </a:solidFill>
              <a:latin typeface="+mn-ea"/>
              <a:cs typeface="微软雅黑" panose="020B0503020204020204" pitchFamily="34" charset="-122"/>
            </a:endParaRPr>
          </a:p>
        </p:txBody>
      </p:sp>
      <p:pic>
        <p:nvPicPr>
          <p:cNvPr id="50" name="图片 49" descr="2154028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3020" y="2090420"/>
            <a:ext cx="582930" cy="582930"/>
          </a:xfrm>
          <a:prstGeom prst="rect">
            <a:avLst/>
          </a:prstGeom>
        </p:spPr>
      </p:pic>
      <p:pic>
        <p:nvPicPr>
          <p:cNvPr id="51" name="图片 50" descr="2028096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4420" y="2092325"/>
            <a:ext cx="578485" cy="531495"/>
          </a:xfrm>
          <a:prstGeom prst="rect">
            <a:avLst/>
          </a:prstGeom>
        </p:spPr>
      </p:pic>
      <p:pic>
        <p:nvPicPr>
          <p:cNvPr id="55" name="图片 54" descr="347124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7385" y="2113915"/>
            <a:ext cx="535305" cy="535305"/>
          </a:xfrm>
          <a:prstGeom prst="rect">
            <a:avLst/>
          </a:prstGeom>
        </p:spPr>
      </p:pic>
      <p:pic>
        <p:nvPicPr>
          <p:cNvPr id="62" name="图片 61" descr="452075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9375" y="3122295"/>
            <a:ext cx="600075" cy="600075"/>
          </a:xfrm>
          <a:prstGeom prst="rect">
            <a:avLst/>
          </a:prstGeom>
        </p:spPr>
      </p:pic>
      <p:pic>
        <p:nvPicPr>
          <p:cNvPr id="63" name="图片 62" descr="452580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0605" y="3058795"/>
            <a:ext cx="666115" cy="666115"/>
          </a:xfrm>
          <a:prstGeom prst="rect">
            <a:avLst/>
          </a:prstGeom>
        </p:spPr>
      </p:pic>
      <p:pic>
        <p:nvPicPr>
          <p:cNvPr id="69" name="图片 68" descr="347119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2015" y="3111500"/>
            <a:ext cx="546100" cy="546100"/>
          </a:xfrm>
          <a:prstGeom prst="rect">
            <a:avLst/>
          </a:prstGeom>
        </p:spPr>
      </p:pic>
      <p:pic>
        <p:nvPicPr>
          <p:cNvPr id="70" name="图片 69" descr="350417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02620" y="3111500"/>
            <a:ext cx="584835" cy="584835"/>
          </a:xfrm>
          <a:prstGeom prst="rect">
            <a:avLst/>
          </a:prstGeom>
        </p:spPr>
      </p:pic>
      <p:sp>
        <p:nvSpPr>
          <p:cNvPr id="105" name="上箭头 104"/>
          <p:cNvSpPr/>
          <p:nvPr/>
        </p:nvSpPr>
        <p:spPr>
          <a:xfrm rot="16200000" flipV="1">
            <a:off x="6694805" y="215265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矩形 94"/>
          <p:cNvSpPr/>
          <p:nvPr/>
        </p:nvSpPr>
        <p:spPr>
          <a:xfrm>
            <a:off x="7397750" y="1928495"/>
            <a:ext cx="4295775" cy="2235835"/>
          </a:xfrm>
          <a:prstGeom prst="rect">
            <a:avLst/>
          </a:prstGeom>
          <a:no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pitchFamily="34" charset="-122"/>
            </a:endParaRPr>
          </a:p>
        </p:txBody>
      </p:sp>
      <p:sp>
        <p:nvSpPr>
          <p:cNvPr id="71" name="标题 4"/>
          <p:cNvSpPr txBox="1"/>
          <p:nvPr/>
        </p:nvSpPr>
        <p:spPr>
          <a:xfrm>
            <a:off x="7543165" y="262382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商品模块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3" name="标题 4"/>
          <p:cNvSpPr txBox="1"/>
          <p:nvPr/>
        </p:nvSpPr>
        <p:spPr>
          <a:xfrm>
            <a:off x="10638790"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商品模块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6" name="标题 4"/>
          <p:cNvSpPr txBox="1"/>
          <p:nvPr/>
        </p:nvSpPr>
        <p:spPr>
          <a:xfrm>
            <a:off x="8527415"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店铺模块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8" name="标题 4"/>
          <p:cNvSpPr txBox="1"/>
          <p:nvPr/>
        </p:nvSpPr>
        <p:spPr>
          <a:xfrm>
            <a:off x="9589135"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促销模块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pic>
        <p:nvPicPr>
          <p:cNvPr id="79" name="图片 78" descr="412223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80905" y="2087880"/>
            <a:ext cx="529590" cy="529590"/>
          </a:xfrm>
          <a:prstGeom prst="rect">
            <a:avLst/>
          </a:prstGeom>
        </p:spPr>
      </p:pic>
      <p:sp>
        <p:nvSpPr>
          <p:cNvPr id="86" name="标题 4"/>
          <p:cNvSpPr txBox="1"/>
          <p:nvPr/>
        </p:nvSpPr>
        <p:spPr>
          <a:xfrm>
            <a:off x="7543165" y="363220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物流模块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7" name="标题 4"/>
          <p:cNvSpPr txBox="1"/>
          <p:nvPr/>
        </p:nvSpPr>
        <p:spPr>
          <a:xfrm>
            <a:off x="10638790"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用户模块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标题 4"/>
          <p:cNvSpPr txBox="1"/>
          <p:nvPr/>
        </p:nvSpPr>
        <p:spPr>
          <a:xfrm>
            <a:off x="8527415"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售后模块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9" name="标题 4"/>
          <p:cNvSpPr txBox="1"/>
          <p:nvPr/>
        </p:nvSpPr>
        <p:spPr>
          <a:xfrm>
            <a:off x="9589135"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结算模块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93" name="矩形 92"/>
          <p:cNvSpPr/>
          <p:nvPr/>
        </p:nvSpPr>
        <p:spPr>
          <a:xfrm>
            <a:off x="7426960" y="4337685"/>
            <a:ext cx="4237990"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京东云商：一站式社交电商</a:t>
            </a:r>
            <a:r>
              <a:rPr lang="en-US" altLang="zh-CN" b="1" dirty="0">
                <a:solidFill>
                  <a:schemeClr val="bg1"/>
                </a:solidFill>
                <a:latin typeface="+mn-ea"/>
                <a:cs typeface="微软雅黑" panose="020B0503020204020204" pitchFamily="34" charset="-122"/>
              </a:rPr>
              <a:t>SaaS</a:t>
            </a:r>
            <a:r>
              <a:rPr lang="zh-CN" altLang="en-US" b="1" dirty="0">
                <a:solidFill>
                  <a:schemeClr val="bg1"/>
                </a:solidFill>
                <a:latin typeface="+mn-ea"/>
                <a:cs typeface="微软雅黑" panose="020B0503020204020204" pitchFamily="34" charset="-122"/>
              </a:rPr>
              <a:t>平台</a:t>
            </a:r>
            <a:endParaRPr lang="zh-CN" altLang="en-US" b="1" dirty="0">
              <a:solidFill>
                <a:schemeClr val="bg1"/>
              </a:solidFill>
              <a:latin typeface="+mn-ea"/>
              <a:cs typeface="微软雅黑" panose="020B0503020204020204" pitchFamily="34" charset="-122"/>
            </a:endParaRPr>
          </a:p>
        </p:txBody>
      </p:sp>
      <p:sp>
        <p:nvSpPr>
          <p:cNvPr id="94" name="矩形 93"/>
          <p:cNvSpPr/>
          <p:nvPr/>
        </p:nvSpPr>
        <p:spPr>
          <a:xfrm>
            <a:off x="7398385" y="4866640"/>
            <a:ext cx="4295775" cy="1337310"/>
          </a:xfrm>
          <a:prstGeom prst="rect">
            <a:avLst/>
          </a:prstGeom>
          <a:no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pitchFamily="34" charset="-122"/>
            </a:endParaRPr>
          </a:p>
        </p:txBody>
      </p:sp>
      <p:sp>
        <p:nvSpPr>
          <p:cNvPr id="96" name="标题 4"/>
          <p:cNvSpPr txBox="1"/>
          <p:nvPr/>
        </p:nvSpPr>
        <p:spPr>
          <a:xfrm>
            <a:off x="7614920" y="4991735"/>
            <a:ext cx="3865880" cy="10598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面向中小企业，提供基于社交场景的商城构建和免费开店、营销推广和增值等服务。深耕行业上下游，延伸服务链条，丰富产业链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产品体系。</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公司研究（行业型打法）</a:t>
            </a:r>
            <a:endParaRPr lang="zh-CN" altLang="en-US" b="1" dirty="0">
              <a:ea typeface="微软雅黑" panose="020B0503020204020204" pitchFamily="34" charset="-122"/>
              <a:cs typeface="+mn-ea"/>
              <a:sym typeface="Arial" panose="020B0604020202090204" pitchFamily="34" charset="0"/>
            </a:endParaRPr>
          </a:p>
        </p:txBody>
      </p:sp>
      <p:sp>
        <p:nvSpPr>
          <p:cNvPr id="9" name="矩形 8"/>
          <p:cNvSpPr/>
          <p:nvPr/>
        </p:nvSpPr>
        <p:spPr>
          <a:xfrm>
            <a:off x="3810000" y="106426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标题 4"/>
          <p:cNvSpPr txBox="1"/>
          <p:nvPr/>
        </p:nvSpPr>
        <p:spPr>
          <a:xfrm>
            <a:off x="5653405" y="1000760"/>
            <a:ext cx="316928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腾讯云</a:t>
            </a:r>
            <a:r>
              <a:rPr lang="en-US" altLang="zh-CN" sz="2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政务</a:t>
            </a:r>
            <a:r>
              <a:rPr lang="en-US" altLang="zh-CN" sz="2400" b="1"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生态</a:t>
            </a:r>
            <a:endPar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5" name="矩形 34"/>
          <p:cNvSpPr/>
          <p:nvPr/>
        </p:nvSpPr>
        <p:spPr>
          <a:xfrm>
            <a:off x="1009650" y="1680845"/>
            <a:ext cx="4780915" cy="22980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矩形 10">
            <a:hlinkClick r:id="rId1" action="ppaction://hlinkfile"/>
          </p:cNvPr>
          <p:cNvSpPr/>
          <p:nvPr/>
        </p:nvSpPr>
        <p:spPr>
          <a:xfrm>
            <a:off x="2034540" y="1795780"/>
            <a:ext cx="2731135"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数字政府</a:t>
            </a:r>
            <a:r>
              <a:rPr lang="en-US" altLang="zh-CN" sz="2000" b="1" u="sng" dirty="0">
                <a:solidFill>
                  <a:schemeClr val="bg1"/>
                </a:solidFill>
                <a:latin typeface="+mn-ea"/>
                <a:cs typeface="微软雅黑" panose="020B0503020204020204" pitchFamily="34" charset="-122"/>
                <a:sym typeface="Arial" panose="020B0604020202090204" pitchFamily="34" charset="0"/>
              </a:rPr>
              <a:t>-</a:t>
            </a:r>
            <a:r>
              <a:rPr lang="zh-CN" altLang="en-US" sz="2000" b="1" u="sng" dirty="0">
                <a:solidFill>
                  <a:schemeClr val="bg1"/>
                </a:solidFill>
                <a:latin typeface="+mn-ea"/>
                <a:cs typeface="微软雅黑" panose="020B0503020204020204" pitchFamily="34" charset="-122"/>
                <a:sym typeface="Arial" panose="020B0604020202090204" pitchFamily="34" charset="0"/>
              </a:rPr>
              <a:t>智慧党建</a:t>
            </a:r>
            <a:r>
              <a:rPr lang="en-US" altLang="zh-CN" sz="2000" b="1" u="sng" dirty="0">
                <a:solidFill>
                  <a:schemeClr val="bg1"/>
                </a:solidFill>
                <a:latin typeface="+mn-ea"/>
                <a:cs typeface="微软雅黑" panose="020B0503020204020204" pitchFamily="34" charset="-122"/>
                <a:sym typeface="Arial" panose="020B0604020202090204" pitchFamily="34" charset="0"/>
              </a:rPr>
              <a:t>e+</a:t>
            </a:r>
            <a:endParaRPr lang="en-US" altLang="zh-CN" sz="2000" b="1" u="sng" dirty="0">
              <a:solidFill>
                <a:schemeClr val="bg1"/>
              </a:solidFill>
              <a:latin typeface="+mn-ea"/>
              <a:cs typeface="微软雅黑" panose="020B0503020204020204" pitchFamily="34" charset="-122"/>
              <a:sym typeface="Arial" panose="020B0604020202090204" pitchFamily="34" charset="0"/>
            </a:endParaRPr>
          </a:p>
        </p:txBody>
      </p:sp>
      <p:sp>
        <p:nvSpPr>
          <p:cNvPr id="19" name="标题 4"/>
          <p:cNvSpPr txBox="1"/>
          <p:nvPr/>
        </p:nvSpPr>
        <p:spPr>
          <a:xfrm>
            <a:off x="1114425" y="221170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智慧党建（Smart Party Building，SPB）是“互联网+”与基础党建工作的有效融合，运用信息化新技术，以数字化、网络化、智能化提高服务群众水平。</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支持常用党建场景，采用“分层分级”的管理理念，聚集党建最新信息，通过小程序登录即可使用。</a:t>
            </a:r>
            <a:endParaRPr lang="zh-CN" altLang="en-US" sz="1400" dirty="0">
              <a:solidFill>
                <a:schemeClr val="tx2"/>
              </a:solidFill>
              <a:latin typeface="+mn-ea"/>
              <a:ea typeface="+mn-ea"/>
              <a:cs typeface="+mn-ea"/>
              <a:sym typeface="Arial" panose="020B0604020202090204" pitchFamily="34" charset="0"/>
            </a:endParaRPr>
          </a:p>
        </p:txBody>
      </p:sp>
      <p:sp>
        <p:nvSpPr>
          <p:cNvPr id="20" name="矩形 19"/>
          <p:cNvSpPr/>
          <p:nvPr/>
        </p:nvSpPr>
        <p:spPr>
          <a:xfrm>
            <a:off x="6261735" y="1680845"/>
            <a:ext cx="4780915" cy="22980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a:hlinkClick r:id="rId2" action="ppaction://hlinkfile"/>
          </p:cNvPr>
          <p:cNvSpPr/>
          <p:nvPr/>
        </p:nvSpPr>
        <p:spPr>
          <a:xfrm>
            <a:off x="7286625" y="1795780"/>
            <a:ext cx="2731135"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effectLst/>
                <a:latin typeface="+mn-ea"/>
                <a:cs typeface="微软雅黑" panose="020B0503020204020204" pitchFamily="34" charset="-122"/>
                <a:sym typeface="Arial" panose="020B0604020202090204" pitchFamily="34" charset="0"/>
              </a:rPr>
              <a:t>数字农村</a:t>
            </a:r>
            <a:r>
              <a:rPr lang="en-US" altLang="zh-CN" sz="2000" b="1" u="sng" dirty="0">
                <a:solidFill>
                  <a:schemeClr val="bg1"/>
                </a:solidFill>
                <a:effectLst/>
                <a:latin typeface="+mn-ea"/>
                <a:cs typeface="微软雅黑" panose="020B0503020204020204" pitchFamily="34" charset="-122"/>
                <a:sym typeface="Arial" panose="020B0604020202090204" pitchFamily="34" charset="0"/>
              </a:rPr>
              <a:t>-</a:t>
            </a:r>
            <a:r>
              <a:rPr lang="zh-CN" altLang="en-US" sz="2000" b="1" u="sng" dirty="0">
                <a:solidFill>
                  <a:schemeClr val="bg1"/>
                </a:solidFill>
                <a:effectLst/>
                <a:latin typeface="+mn-ea"/>
                <a:cs typeface="微软雅黑" panose="020B0503020204020204" pitchFamily="34" charset="-122"/>
                <a:sym typeface="Arial" panose="020B0604020202090204" pitchFamily="34" charset="0"/>
              </a:rPr>
              <a:t>数村</a:t>
            </a:r>
            <a:r>
              <a:rPr lang="en-US" sz="2000" b="1" u="sng" dirty="0">
                <a:solidFill>
                  <a:schemeClr val="bg1"/>
                </a:solidFill>
                <a:effectLst/>
                <a:latin typeface="+mn-ea"/>
                <a:cs typeface="微软雅黑" panose="020B0503020204020204" pitchFamily="34" charset="-122"/>
                <a:sym typeface="Arial" panose="020B0604020202090204" pitchFamily="34" charset="0"/>
              </a:rPr>
              <a:t>TDC</a:t>
            </a:r>
            <a:endParaRPr lang="en-US" sz="2000" b="1" u="sng" dirty="0">
              <a:solidFill>
                <a:schemeClr val="bg1"/>
              </a:solidFill>
              <a:effectLst/>
              <a:latin typeface="+mn-ea"/>
              <a:cs typeface="微软雅黑" panose="020B0503020204020204" pitchFamily="34" charset="-122"/>
              <a:sym typeface="Arial" panose="020B0604020202090204" pitchFamily="34" charset="0"/>
            </a:endParaRPr>
          </a:p>
        </p:txBody>
      </p:sp>
      <p:sp>
        <p:nvSpPr>
          <p:cNvPr id="23" name="标题 4"/>
          <p:cNvSpPr txBox="1"/>
          <p:nvPr/>
        </p:nvSpPr>
        <p:spPr>
          <a:xfrm>
            <a:off x="6374130" y="226631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腾讯数字农村（Tencent Digital Countryside，TDC）是服务于乡村，为乡村群众以及乡村在外务工的群众提供村财公开、村务管理，惠农服务，连接医疗、金融、专家等资源的数字化综合服务平台。基于小程序开发，云端部署，注册即可使用，使用腾讯数村可以极大的降低信息化的投入成本，助力地方政府打赢攻坚脱贫战。</a:t>
            </a:r>
            <a:endParaRPr lang="zh-CN" altLang="en-US" sz="1400" dirty="0">
              <a:solidFill>
                <a:schemeClr val="tx2"/>
              </a:solidFill>
              <a:latin typeface="+mn-ea"/>
              <a:ea typeface="+mn-ea"/>
              <a:cs typeface="+mn-ea"/>
              <a:sym typeface="Arial" panose="020B0604020202090204" pitchFamily="34" charset="0"/>
            </a:endParaRPr>
          </a:p>
        </p:txBody>
      </p:sp>
      <p:sp>
        <p:nvSpPr>
          <p:cNvPr id="24" name="矩形 23"/>
          <p:cNvSpPr/>
          <p:nvPr/>
        </p:nvSpPr>
        <p:spPr>
          <a:xfrm>
            <a:off x="1009650" y="4048760"/>
            <a:ext cx="4780915" cy="219138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5" name="矩形 24">
            <a:hlinkClick r:id="rId3" action="ppaction://hlinkfile"/>
          </p:cNvPr>
          <p:cNvSpPr/>
          <p:nvPr/>
        </p:nvSpPr>
        <p:spPr>
          <a:xfrm>
            <a:off x="1781175" y="4163695"/>
            <a:ext cx="323850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数字民生</a:t>
            </a:r>
            <a:r>
              <a:rPr lang="en-US" altLang="zh-CN" sz="2000" b="1" u="sng" dirty="0">
                <a:solidFill>
                  <a:schemeClr val="bg1"/>
                </a:solidFill>
                <a:latin typeface="+mn-ea"/>
                <a:cs typeface="微软雅黑" panose="020B0503020204020204" pitchFamily="34" charset="-122"/>
                <a:sym typeface="Arial" panose="020B0604020202090204" pitchFamily="34" charset="0"/>
              </a:rPr>
              <a:t>-</a:t>
            </a:r>
            <a:r>
              <a:rPr lang="zh-CN" altLang="en-US" sz="2000" b="1" u="sng" dirty="0">
                <a:solidFill>
                  <a:schemeClr val="bg1"/>
                </a:solidFill>
                <a:latin typeface="+mn-ea"/>
                <a:cs typeface="微软雅黑" panose="020B0503020204020204" pitchFamily="34" charset="-122"/>
                <a:sym typeface="Arial" panose="020B0604020202090204" pitchFamily="34" charset="0"/>
              </a:rPr>
              <a:t>政务联络机器人</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6" name="标题 4"/>
          <p:cNvSpPr txBox="1"/>
          <p:nvPr/>
        </p:nvSpPr>
        <p:spPr>
          <a:xfrm>
            <a:off x="1130935" y="457263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政务联络机器人是基于腾讯强大技术能力打造的具有批量一对一语音联络的智能平台，政府及相关单位可通过拨入居民电话自动询问并采集居民疫情信息，自动生成统计报告。用户还可对居民进行疾病患教及防控指导，提升排查效率，避免采集人员被感染疫情的风险，提高防控效率。</a:t>
            </a:r>
            <a:endParaRPr lang="zh-CN" altLang="en-US" sz="1400" dirty="0">
              <a:solidFill>
                <a:schemeClr val="tx2"/>
              </a:solidFill>
              <a:latin typeface="+mn-ea"/>
              <a:ea typeface="+mn-ea"/>
              <a:cs typeface="+mn-ea"/>
              <a:sym typeface="Arial" panose="020B0604020202090204" pitchFamily="34" charset="0"/>
            </a:endParaRPr>
          </a:p>
        </p:txBody>
      </p:sp>
      <p:sp>
        <p:nvSpPr>
          <p:cNvPr id="27" name="矩形 26"/>
          <p:cNvSpPr/>
          <p:nvPr/>
        </p:nvSpPr>
        <p:spPr>
          <a:xfrm>
            <a:off x="6269355" y="4048760"/>
            <a:ext cx="4780915" cy="219138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a:hlinkClick r:id="rId4" action="ppaction://hlinkfile"/>
          </p:cNvPr>
          <p:cNvSpPr/>
          <p:nvPr/>
        </p:nvSpPr>
        <p:spPr>
          <a:xfrm>
            <a:off x="7040880" y="4163695"/>
            <a:ext cx="323850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政务解决方案</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9" name="标题 4"/>
          <p:cNvSpPr txBox="1"/>
          <p:nvPr/>
        </p:nvSpPr>
        <p:spPr>
          <a:xfrm>
            <a:off x="6390640" y="457263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依托腾讯云开放的技术与海量数据运营的经验，全面打造“互联网＋政务”解决方案，创新政府管理和服务模式，提升“放管服”实效。</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合作客户有广东省人民政府、深圳市住房和建设局、深圳市公安局、海南省公安厅、四川省人民政府等。</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公司的盈利模式</a:t>
            </a:r>
            <a:endParaRPr lang="zh-CN" altLang="en-US" b="1" dirty="0">
              <a:ea typeface="微软雅黑" panose="020B0503020204020204" pitchFamily="34" charset="-122"/>
              <a:cs typeface="+mn-ea"/>
              <a:sym typeface="Arial" panose="020B0604020202090204" pitchFamily="34" charset="0"/>
            </a:endParaRPr>
          </a:p>
        </p:txBody>
      </p:sp>
      <p:sp>
        <p:nvSpPr>
          <p:cNvPr id="67" name="矩形 66"/>
          <p:cNvSpPr/>
          <p:nvPr/>
        </p:nvSpPr>
        <p:spPr>
          <a:xfrm>
            <a:off x="1014095" y="1277620"/>
            <a:ext cx="3364865" cy="30816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9" name="文本框 8"/>
          <p:cNvSpPr txBox="1"/>
          <p:nvPr/>
        </p:nvSpPr>
        <p:spPr>
          <a:xfrm>
            <a:off x="1511300" y="2273935"/>
            <a:ext cx="2370455" cy="275590"/>
          </a:xfrm>
          <a:prstGeom prst="rect">
            <a:avLst/>
          </a:prstGeom>
          <a:noFill/>
        </p:spPr>
        <p:txBody>
          <a:bodyPr wrap="square" rtlCol="0" anchor="t">
            <a:spAutoFit/>
          </a:bodyPr>
          <a:lstStyle/>
          <a:p>
            <a:pPr algn="ctr"/>
            <a:r>
              <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rPr>
              <a:t>吸引客户</a:t>
            </a:r>
            <a:endPar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2" name="矩形 71"/>
          <p:cNvSpPr/>
          <p:nvPr/>
        </p:nvSpPr>
        <p:spPr>
          <a:xfrm>
            <a:off x="1483995" y="165163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体验阶段</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0" name="矩形 79"/>
          <p:cNvSpPr/>
          <p:nvPr/>
        </p:nvSpPr>
        <p:spPr>
          <a:xfrm>
            <a:off x="1167765" y="2632710"/>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免费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标题 4"/>
          <p:cNvSpPr txBox="1"/>
          <p:nvPr/>
        </p:nvSpPr>
        <p:spPr>
          <a:xfrm>
            <a:off x="191770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5" name="标题 4"/>
          <p:cNvSpPr txBox="1"/>
          <p:nvPr/>
        </p:nvSpPr>
        <p:spPr>
          <a:xfrm>
            <a:off x="2565400" y="2721610"/>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天</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 name="标题 4"/>
          <p:cNvSpPr txBox="1"/>
          <p:nvPr/>
        </p:nvSpPr>
        <p:spPr>
          <a:xfrm>
            <a:off x="3147695" y="2721610"/>
            <a:ext cx="102806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送基础功能</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矩形 6"/>
          <p:cNvSpPr/>
          <p:nvPr/>
        </p:nvSpPr>
        <p:spPr>
          <a:xfrm>
            <a:off x="1171575" y="3446145"/>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卖</a:t>
            </a: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1</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月</a:t>
            </a: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季度</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2751455" y="3554095"/>
            <a:ext cx="1362710"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全方位沉浸体验</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3" name="矩形 12"/>
          <p:cNvSpPr/>
          <p:nvPr/>
        </p:nvSpPr>
        <p:spPr>
          <a:xfrm>
            <a:off x="4662805" y="1277620"/>
            <a:ext cx="6610350" cy="30816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文本框 13"/>
          <p:cNvSpPr txBox="1"/>
          <p:nvPr/>
        </p:nvSpPr>
        <p:spPr>
          <a:xfrm>
            <a:off x="6782435" y="2273935"/>
            <a:ext cx="2370455" cy="275590"/>
          </a:xfrm>
          <a:prstGeom prst="rect">
            <a:avLst/>
          </a:prstGeom>
          <a:noFill/>
        </p:spPr>
        <p:txBody>
          <a:bodyPr wrap="square" rtlCol="0" anchor="t">
            <a:spAutoFit/>
          </a:bodyPr>
          <a:lstStyle/>
          <a:p>
            <a:pPr algn="ctr"/>
            <a:r>
              <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rPr>
              <a:t>建立长期合作关系</a:t>
            </a:r>
            <a:endPar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5" name="矩形 14"/>
          <p:cNvSpPr/>
          <p:nvPr/>
        </p:nvSpPr>
        <p:spPr>
          <a:xfrm>
            <a:off x="6751955" y="165163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定价收费阶段</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6" name="矩形 15"/>
          <p:cNvSpPr/>
          <p:nvPr/>
        </p:nvSpPr>
        <p:spPr>
          <a:xfrm>
            <a:off x="4815840" y="2632710"/>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按需付费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标题 4"/>
          <p:cNvSpPr txBox="1"/>
          <p:nvPr/>
        </p:nvSpPr>
        <p:spPr>
          <a:xfrm>
            <a:off x="625221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0" name="矩形 19"/>
          <p:cNvSpPr/>
          <p:nvPr/>
        </p:nvSpPr>
        <p:spPr>
          <a:xfrm>
            <a:off x="4819650" y="3446145"/>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按年付费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标题 4"/>
          <p:cNvSpPr txBox="1"/>
          <p:nvPr/>
        </p:nvSpPr>
        <p:spPr>
          <a:xfrm>
            <a:off x="6149340" y="3554095"/>
            <a:ext cx="1647190"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团队人数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X</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年费价格</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2" name="标题 4"/>
          <p:cNvSpPr txBox="1"/>
          <p:nvPr/>
        </p:nvSpPr>
        <p:spPr>
          <a:xfrm>
            <a:off x="700913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量</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3" name="矩形 22"/>
          <p:cNvSpPr/>
          <p:nvPr/>
        </p:nvSpPr>
        <p:spPr>
          <a:xfrm>
            <a:off x="7967980" y="2632075"/>
            <a:ext cx="312293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按效果付费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6" name="标题 4"/>
          <p:cNvSpPr txBox="1"/>
          <p:nvPr/>
        </p:nvSpPr>
        <p:spPr>
          <a:xfrm>
            <a:off x="9482455" y="2740025"/>
            <a:ext cx="1543685"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预存，按结果付费</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9" name="矩形 28"/>
          <p:cNvSpPr/>
          <p:nvPr/>
        </p:nvSpPr>
        <p:spPr>
          <a:xfrm>
            <a:off x="7967980" y="3446145"/>
            <a:ext cx="312293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按销售额付费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0" name="标题 4"/>
          <p:cNvSpPr txBox="1"/>
          <p:nvPr/>
        </p:nvSpPr>
        <p:spPr>
          <a:xfrm>
            <a:off x="9689465" y="3554095"/>
            <a:ext cx="1336675"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和客户利益绑定</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1" name="标题 4"/>
          <p:cNvSpPr txBox="1"/>
          <p:nvPr/>
        </p:nvSpPr>
        <p:spPr>
          <a:xfrm>
            <a:off x="1014095" y="4610735"/>
            <a:ext cx="10351770"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盈利模式的影响因素主要是产品的需求刚性程度、专业度、体验感以及用户的付费意愿和付费能力。</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在国内，</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产品的盈利模式存在一定问题。中小型企业或个人用户可使用标准化产品，但倾向免费产品，付费意愿和能力偏低；中大型企业虽然具备强付费能力，但通常需要定制化服务，且需求丰富。</a:t>
            </a:r>
            <a:endParaRPr lang="zh-CN" altLang="en-US" sz="1600" dirty="0">
              <a:latin typeface="+mn-ea"/>
              <a:ea typeface="+mn-ea"/>
              <a:cs typeface="+mn-ea"/>
              <a:sym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6145530" y="1659890"/>
            <a:ext cx="5360670" cy="376555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公司发展路径</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平台化战略</a:t>
            </a:r>
            <a:endParaRPr lang="zh-CN" altLang="en-US" b="1" dirty="0">
              <a:ea typeface="微软雅黑" panose="020B0503020204020204" pitchFamily="34" charset="-122"/>
              <a:cs typeface="+mn-ea"/>
              <a:sym typeface="Arial" panose="020B0604020202090204" pitchFamily="34" charset="0"/>
            </a:endParaRPr>
          </a:p>
        </p:txBody>
      </p:sp>
      <p:sp>
        <p:nvSpPr>
          <p:cNvPr id="50" name="矩形 49"/>
          <p:cNvSpPr/>
          <p:nvPr/>
        </p:nvSpPr>
        <p:spPr>
          <a:xfrm>
            <a:off x="454660" y="1659890"/>
            <a:ext cx="5360670" cy="376555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0" name="矩形 69"/>
          <p:cNvSpPr/>
          <p:nvPr/>
        </p:nvSpPr>
        <p:spPr>
          <a:xfrm>
            <a:off x="1016000" y="2870835"/>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打造高可拓展性的</a:t>
            </a:r>
            <a:r>
              <a:rPr lang="en-US" altLang="zh-CN" sz="2000" b="1" dirty="0" smtClean="0">
                <a:solidFill>
                  <a:schemeClr val="bg1"/>
                </a:solidFill>
                <a:latin typeface="+mn-ea"/>
                <a:cs typeface="+mn-ea"/>
                <a:sym typeface="+mn-lt"/>
              </a:rPr>
              <a:t>PaaS</a:t>
            </a:r>
            <a:r>
              <a:rPr lang="zh-CN" altLang="en-US" sz="2000" b="1" dirty="0" smtClean="0">
                <a:solidFill>
                  <a:schemeClr val="bg1"/>
                </a:solidFill>
                <a:latin typeface="+mn-ea"/>
                <a:cs typeface="+mn-ea"/>
                <a:sym typeface="+mn-lt"/>
              </a:rPr>
              <a:t>平台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1" name="矩形 70"/>
          <p:cNvSpPr/>
          <p:nvPr/>
        </p:nvSpPr>
        <p:spPr>
          <a:xfrm>
            <a:off x="1016000" y="368681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从需求高频且通用场景切入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6" name="矩形 75"/>
          <p:cNvSpPr/>
          <p:nvPr/>
        </p:nvSpPr>
        <p:spPr>
          <a:xfrm>
            <a:off x="1016000" y="445770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吸引第三方合作伙伴塑造开放生态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7" name="上箭头 76"/>
          <p:cNvSpPr/>
          <p:nvPr/>
        </p:nvSpPr>
        <p:spPr>
          <a:xfrm rot="16200000" flipV="1">
            <a:off x="5722620" y="281749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6609080" y="2823210"/>
            <a:ext cx="4237990" cy="645160"/>
          </a:xfrm>
          <a:prstGeom prst="rect">
            <a:avLst/>
          </a:prstGeom>
          <a:solidFill>
            <a:srgbClr val="1E53A4"/>
          </a:solidFill>
        </p:spPr>
        <p:txBody>
          <a:bodyPr wrap="square">
            <a:spAutoFit/>
          </a:bodyPr>
          <a:p>
            <a:pPr algn="ctr"/>
            <a:r>
              <a:rPr lang="zh-CN" altLang="en-US" b="1" dirty="0">
                <a:solidFill>
                  <a:schemeClr val="bg1"/>
                </a:solidFill>
                <a:latin typeface="+mn-ea"/>
                <a:cs typeface="微软雅黑" panose="020B0503020204020204" pitchFamily="34" charset="-122"/>
              </a:rPr>
              <a:t>解决</a:t>
            </a:r>
            <a:r>
              <a:rPr lang="en-US" altLang="zh-CN" b="1" dirty="0">
                <a:solidFill>
                  <a:schemeClr val="bg1"/>
                </a:solidFill>
                <a:latin typeface="+mn-ea"/>
                <a:cs typeface="微软雅黑" panose="020B0503020204020204" pitchFamily="34" charset="-122"/>
              </a:rPr>
              <a:t>SaaS</a:t>
            </a:r>
            <a:r>
              <a:rPr lang="zh-CN" altLang="en-US" b="1" dirty="0">
                <a:solidFill>
                  <a:schemeClr val="bg1"/>
                </a:solidFill>
                <a:latin typeface="+mn-ea"/>
                <a:cs typeface="微软雅黑" panose="020B0503020204020204" pitchFamily="34" charset="-122"/>
              </a:rPr>
              <a:t>产品标准化和客户需求定制化矛盾，扩大大中型企业客户群体</a:t>
            </a:r>
            <a:endParaRPr lang="zh-CN" altLang="en-US" b="1" dirty="0">
              <a:solidFill>
                <a:schemeClr val="bg1"/>
              </a:solidFill>
              <a:latin typeface="+mn-ea"/>
              <a:cs typeface="微软雅黑" panose="020B0503020204020204" pitchFamily="34" charset="-122"/>
            </a:endParaRPr>
          </a:p>
        </p:txBody>
      </p:sp>
      <p:sp>
        <p:nvSpPr>
          <p:cNvPr id="81" name="上箭头 80"/>
          <p:cNvSpPr/>
          <p:nvPr/>
        </p:nvSpPr>
        <p:spPr>
          <a:xfrm rot="16200000" flipV="1">
            <a:off x="5722620" y="363347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上箭头 86"/>
          <p:cNvSpPr/>
          <p:nvPr/>
        </p:nvSpPr>
        <p:spPr>
          <a:xfrm rot="16200000" flipV="1">
            <a:off x="5722620" y="440436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6609080" y="4410075"/>
            <a:ext cx="4237990" cy="645160"/>
          </a:xfrm>
          <a:prstGeom prst="rect">
            <a:avLst/>
          </a:prstGeom>
          <a:solidFill>
            <a:srgbClr val="1E53A4"/>
          </a:solidFill>
        </p:spPr>
        <p:txBody>
          <a:bodyPr wrap="square">
            <a:spAutoFit/>
          </a:bodyPr>
          <a:p>
            <a:pPr algn="ctr"/>
            <a:r>
              <a:rPr lang="zh-CN" altLang="en-US" b="1" dirty="0">
                <a:solidFill>
                  <a:schemeClr val="bg1"/>
                </a:solidFill>
                <a:latin typeface="+mn-ea"/>
                <a:cs typeface="微软雅黑" panose="020B0503020204020204" pitchFamily="34" charset="-122"/>
              </a:rPr>
              <a:t>依托品牌、流量、资金吸引合作伙伴</a:t>
            </a:r>
            <a:endParaRPr lang="zh-CN" altLang="en-US" b="1" dirty="0">
              <a:solidFill>
                <a:schemeClr val="bg1"/>
              </a:solidFill>
              <a:latin typeface="+mn-ea"/>
              <a:cs typeface="微软雅黑" panose="020B0503020204020204" pitchFamily="34" charset="-122"/>
            </a:endParaRPr>
          </a:p>
          <a:p>
            <a:pPr algn="ctr"/>
            <a:r>
              <a:rPr lang="zh-CN" altLang="en-US" b="1" dirty="0">
                <a:solidFill>
                  <a:schemeClr val="bg1"/>
                </a:solidFill>
                <a:latin typeface="+mn-ea"/>
                <a:cs typeface="微软雅黑" panose="020B0503020204020204" pitchFamily="34" charset="-122"/>
                <a:sym typeface="+mn-ea"/>
              </a:rPr>
              <a:t>引导客户基于</a:t>
            </a:r>
            <a:r>
              <a:rPr lang="en-US" altLang="zh-CN" b="1" dirty="0">
                <a:solidFill>
                  <a:schemeClr val="bg1"/>
                </a:solidFill>
                <a:latin typeface="+mn-ea"/>
                <a:cs typeface="微软雅黑" panose="020B0503020204020204" pitchFamily="34" charset="-122"/>
                <a:sym typeface="+mn-ea"/>
              </a:rPr>
              <a:t>PaaS</a:t>
            </a:r>
            <a:r>
              <a:rPr lang="zh-CN" altLang="en-US" b="1" dirty="0">
                <a:solidFill>
                  <a:schemeClr val="bg1"/>
                </a:solidFill>
                <a:latin typeface="+mn-ea"/>
                <a:cs typeface="微软雅黑" panose="020B0503020204020204" pitchFamily="34" charset="-122"/>
                <a:sym typeface="+mn-ea"/>
              </a:rPr>
              <a:t>平台二次开发</a:t>
            </a:r>
            <a:endParaRPr lang="zh-CN" altLang="en-US" b="1" dirty="0">
              <a:solidFill>
                <a:schemeClr val="bg1"/>
              </a:solidFill>
              <a:latin typeface="+mn-ea"/>
              <a:cs typeface="微软雅黑" panose="020B0503020204020204" pitchFamily="34" charset="-122"/>
            </a:endParaRPr>
          </a:p>
        </p:txBody>
      </p:sp>
      <p:sp>
        <p:nvSpPr>
          <p:cNvPr id="38" name="矩形 37"/>
          <p:cNvSpPr/>
          <p:nvPr/>
        </p:nvSpPr>
        <p:spPr>
          <a:xfrm>
            <a:off x="1016000" y="1998345"/>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平台化战略</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609080" y="1998345"/>
            <a:ext cx="4237990"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平台</a:t>
            </a:r>
            <a:r>
              <a:rPr lang="en-US" altLang="zh-CN" b="1" dirty="0">
                <a:solidFill>
                  <a:schemeClr val="bg1"/>
                </a:solidFill>
                <a:latin typeface="+mn-ea"/>
                <a:cs typeface="微软雅黑" panose="020B0503020204020204" pitchFamily="34" charset="-122"/>
                <a:sym typeface="Arial" panose="020B0604020202090204" pitchFamily="34" charset="0"/>
              </a:rPr>
              <a:t>——&gt;</a:t>
            </a:r>
            <a:r>
              <a:rPr lang="zh-CN" altLang="en-US" b="1" dirty="0">
                <a:solidFill>
                  <a:schemeClr val="bg1"/>
                </a:solidFill>
                <a:latin typeface="+mn-ea"/>
                <a:cs typeface="微软雅黑" panose="020B0503020204020204" pitchFamily="34" charset="-122"/>
                <a:sym typeface="Arial" panose="020B0604020202090204" pitchFamily="34" charset="0"/>
              </a:rPr>
              <a:t>生态</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4" name="矩形 3"/>
          <p:cNvSpPr/>
          <p:nvPr/>
        </p:nvSpPr>
        <p:spPr>
          <a:xfrm>
            <a:off x="6608445" y="368681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mn-ea"/>
              </a:rPr>
              <a:t>积累海量客户形成企业服务入口</a:t>
            </a:r>
            <a:endParaRPr lang="zh-CN" altLang="en-US" b="1" dirty="0">
              <a:solidFill>
                <a:schemeClr val="bg1"/>
              </a:solidFill>
              <a:latin typeface="+mn-ea"/>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公司发展路径</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拓宽业务边界</a:t>
            </a:r>
            <a:endParaRPr lang="zh-CN" altLang="en-US" b="1" dirty="0">
              <a:ea typeface="微软雅黑" panose="020B0503020204020204" pitchFamily="34" charset="-122"/>
              <a:cs typeface="+mn-ea"/>
              <a:sym typeface="Arial" panose="020B0604020202090204" pitchFamily="34" charset="0"/>
            </a:endParaRPr>
          </a:p>
        </p:txBody>
      </p:sp>
      <p:sp>
        <p:nvSpPr>
          <p:cNvPr id="122" name="矩形 121"/>
          <p:cNvSpPr/>
          <p:nvPr/>
        </p:nvSpPr>
        <p:spPr>
          <a:xfrm>
            <a:off x="2460625" y="112903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通用型</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23" name="矩形 122"/>
          <p:cNvSpPr/>
          <p:nvPr/>
        </p:nvSpPr>
        <p:spPr>
          <a:xfrm>
            <a:off x="2460625" y="581025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行业型</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24" name="矩形 123"/>
          <p:cNvSpPr/>
          <p:nvPr/>
        </p:nvSpPr>
        <p:spPr>
          <a:xfrm>
            <a:off x="873760" y="187833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专注需求高度相似的通用业务领域</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25" name="矩形 124"/>
          <p:cNvSpPr/>
          <p:nvPr/>
        </p:nvSpPr>
        <p:spPr>
          <a:xfrm>
            <a:off x="873760" y="503555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深耕某个行业的专项业务领域</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27" name="任意多边形 126"/>
          <p:cNvSpPr/>
          <p:nvPr/>
        </p:nvSpPr>
        <p:spPr>
          <a:xfrm>
            <a:off x="1005205" y="2715895"/>
            <a:ext cx="4603750" cy="20364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261" h="3208">
                <a:moveTo>
                  <a:pt x="0" y="2292"/>
                </a:moveTo>
                <a:cubicBezTo>
                  <a:pt x="-78" y="2019"/>
                  <a:pt x="689" y="1711"/>
                  <a:pt x="1234" y="1604"/>
                </a:cubicBezTo>
                <a:cubicBezTo>
                  <a:pt x="1811" y="1746"/>
                  <a:pt x="2890" y="1838"/>
                  <a:pt x="3625" y="1831"/>
                </a:cubicBezTo>
                <a:cubicBezTo>
                  <a:pt x="4531" y="1842"/>
                  <a:pt x="5542" y="1716"/>
                  <a:pt x="6016" y="1604"/>
                </a:cubicBezTo>
                <a:cubicBezTo>
                  <a:pt x="6698" y="1733"/>
                  <a:pt x="7314" y="2064"/>
                  <a:pt x="7250" y="2292"/>
                </a:cubicBezTo>
                <a:cubicBezTo>
                  <a:pt x="7312" y="2805"/>
                  <a:pt x="5449" y="3220"/>
                  <a:pt x="3625" y="3207"/>
                </a:cubicBezTo>
                <a:cubicBezTo>
                  <a:pt x="1590" y="3223"/>
                  <a:pt x="-50" y="2752"/>
                  <a:pt x="0" y="2292"/>
                </a:cubicBezTo>
                <a:close/>
                <a:moveTo>
                  <a:pt x="0" y="916"/>
                </a:moveTo>
                <a:cubicBezTo>
                  <a:pt x="-62" y="402"/>
                  <a:pt x="1801" y="-13"/>
                  <a:pt x="3625" y="0"/>
                </a:cubicBezTo>
                <a:cubicBezTo>
                  <a:pt x="5660" y="-16"/>
                  <a:pt x="7300" y="455"/>
                  <a:pt x="7250" y="916"/>
                </a:cubicBezTo>
                <a:cubicBezTo>
                  <a:pt x="7328" y="1188"/>
                  <a:pt x="6561" y="1496"/>
                  <a:pt x="6016" y="1604"/>
                </a:cubicBezTo>
                <a:cubicBezTo>
                  <a:pt x="5439" y="1461"/>
                  <a:pt x="4360" y="1369"/>
                  <a:pt x="3625" y="1376"/>
                </a:cubicBezTo>
                <a:cubicBezTo>
                  <a:pt x="2719" y="1365"/>
                  <a:pt x="1708" y="1491"/>
                  <a:pt x="1234" y="1604"/>
                </a:cubicBezTo>
                <a:cubicBezTo>
                  <a:pt x="552" y="1474"/>
                  <a:pt x="-64" y="1143"/>
                  <a:pt x="0" y="916"/>
                </a:cubicBezTo>
                <a:close/>
              </a:path>
            </a:pathLst>
          </a:custGeom>
          <a:solidFill>
            <a:srgbClr val="82143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9" name="上箭头 128"/>
          <p:cNvSpPr/>
          <p:nvPr/>
        </p:nvSpPr>
        <p:spPr>
          <a:xfrm>
            <a:off x="3077210" y="4620260"/>
            <a:ext cx="332105" cy="41529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8" name="上箭头 127"/>
          <p:cNvSpPr/>
          <p:nvPr/>
        </p:nvSpPr>
        <p:spPr>
          <a:xfrm flipV="1">
            <a:off x="3077210" y="2385060"/>
            <a:ext cx="332105" cy="41529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文本框 129"/>
          <p:cNvSpPr txBox="1"/>
          <p:nvPr>
            <p:custDataLst>
              <p:tags r:id="rId1"/>
            </p:custDataLst>
          </p:nvPr>
        </p:nvSpPr>
        <p:spPr>
          <a:xfrm>
            <a:off x="1209040" y="3001645"/>
            <a:ext cx="4196715" cy="560705"/>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拓展重点行业的个性化解决方案</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1" name="文本框 130"/>
          <p:cNvSpPr txBox="1"/>
          <p:nvPr>
            <p:custDataLst>
              <p:tags r:id="rId2"/>
            </p:custDataLst>
          </p:nvPr>
        </p:nvSpPr>
        <p:spPr>
          <a:xfrm>
            <a:off x="1209040" y="3954145"/>
            <a:ext cx="4196715" cy="560705"/>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发展某个行业的全链条闭环服务</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2" name="任意多边形 131"/>
          <p:cNvSpPr/>
          <p:nvPr>
            <p:custDataLst>
              <p:tags r:id="rId3"/>
            </p:custDataLst>
          </p:nvPr>
        </p:nvSpPr>
        <p:spPr bwMode="auto">
          <a:xfrm>
            <a:off x="8296999" y="1775419"/>
            <a:ext cx="1081971" cy="944507"/>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821437"/>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3" name="任意多边形 132"/>
          <p:cNvSpPr/>
          <p:nvPr>
            <p:custDataLst>
              <p:tags r:id="rId4"/>
            </p:custDataLst>
          </p:nvPr>
        </p:nvSpPr>
        <p:spPr bwMode="auto">
          <a:xfrm>
            <a:off x="7015472" y="4012174"/>
            <a:ext cx="3645006" cy="909035"/>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002882"/>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4" name="任意多边形 133"/>
          <p:cNvSpPr/>
          <p:nvPr>
            <p:custDataLst>
              <p:tags r:id="rId5"/>
            </p:custDataLst>
          </p:nvPr>
        </p:nvSpPr>
        <p:spPr bwMode="auto">
          <a:xfrm>
            <a:off x="7654014" y="2903596"/>
            <a:ext cx="2367923" cy="909035"/>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E53A4"/>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5" name="文本框 134"/>
          <p:cNvSpPr txBox="1"/>
          <p:nvPr>
            <p:custDataLst>
              <p:tags r:id="rId6"/>
            </p:custDataLst>
          </p:nvPr>
        </p:nvSpPr>
        <p:spPr>
          <a:xfrm>
            <a:off x="7809493" y="3096693"/>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中型企业</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6" name="文本框 135"/>
          <p:cNvSpPr txBox="1"/>
          <p:nvPr>
            <p:custDataLst>
              <p:tags r:id="rId7"/>
            </p:custDataLst>
          </p:nvPr>
        </p:nvSpPr>
        <p:spPr>
          <a:xfrm>
            <a:off x="7809496" y="4178141"/>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a:solidFill>
                  <a:sysClr val="window" lastClr="FFFFFF"/>
                </a:solidFill>
                <a:latin typeface="Arial" panose="020B0604020202090204" pitchFamily="34" charset="0"/>
                <a:ea typeface="微软雅黑" panose="020B0503020204020204" pitchFamily="34" charset="-122"/>
                <a:cs typeface="+mn-ea"/>
              </a:rPr>
              <a:t>小微企业</a:t>
            </a:r>
            <a:endParaRPr lang="zh-CN" altLang="en-US" b="1" spc="300">
              <a:solidFill>
                <a:sysClr val="window" lastClr="FFFFFF"/>
              </a:solidFill>
              <a:latin typeface="Arial" panose="020B0604020202090204" pitchFamily="34" charset="0"/>
              <a:ea typeface="微软雅黑" panose="020B0503020204020204" pitchFamily="34" charset="-122"/>
              <a:cs typeface="+mn-ea"/>
            </a:endParaRPr>
          </a:p>
        </p:txBody>
      </p:sp>
      <p:sp>
        <p:nvSpPr>
          <p:cNvPr id="137" name="文本框 136"/>
          <p:cNvSpPr txBox="1"/>
          <p:nvPr>
            <p:custDataLst>
              <p:tags r:id="rId8"/>
            </p:custDataLst>
          </p:nvPr>
        </p:nvSpPr>
        <p:spPr>
          <a:xfrm>
            <a:off x="7824098" y="2022908"/>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sz="1600" b="1" spc="300" dirty="0">
                <a:solidFill>
                  <a:sysClr val="window" lastClr="FFFFFF"/>
                </a:solidFill>
                <a:latin typeface="Arial" panose="020B0604020202090204" pitchFamily="34" charset="0"/>
                <a:ea typeface="微软雅黑" panose="020B0503020204020204" pitchFamily="34" charset="-122"/>
                <a:cs typeface="+mn-ea"/>
              </a:rPr>
              <a:t>大型</a:t>
            </a:r>
            <a:endParaRPr lang="zh-CN" altLang="en-US" sz="1600" b="1" spc="300" dirty="0">
              <a:solidFill>
                <a:sysClr val="window" lastClr="FFFFFF"/>
              </a:solidFill>
              <a:latin typeface="Arial" panose="020B0604020202090204" pitchFamily="34" charset="0"/>
              <a:ea typeface="微软雅黑" panose="020B0503020204020204" pitchFamily="34" charset="-122"/>
              <a:cs typeface="+mn-ea"/>
            </a:endParaRPr>
          </a:p>
          <a:p>
            <a:pPr algn="ctr" defTabSz="1096645">
              <a:lnSpc>
                <a:spcPct val="130000"/>
              </a:lnSpc>
              <a:spcBef>
                <a:spcPct val="0"/>
              </a:spcBef>
              <a:defRPr/>
            </a:pPr>
            <a:r>
              <a:rPr lang="zh-CN" altLang="en-US" sz="1600" b="1" spc="300" dirty="0">
                <a:solidFill>
                  <a:sysClr val="window" lastClr="FFFFFF"/>
                </a:solidFill>
                <a:latin typeface="Arial" panose="020B0604020202090204" pitchFamily="34" charset="0"/>
                <a:ea typeface="微软雅黑" panose="020B0503020204020204" pitchFamily="34" charset="-122"/>
                <a:cs typeface="+mn-ea"/>
              </a:rPr>
              <a:t>企业</a:t>
            </a:r>
            <a:endParaRPr lang="zh-CN" altLang="en-US" sz="1600" b="1" spc="300" dirty="0">
              <a:solidFill>
                <a:sysClr val="window" lastClr="FFFFFF"/>
              </a:solidFill>
              <a:latin typeface="Arial" panose="020B0604020202090204" pitchFamily="34" charset="0"/>
              <a:ea typeface="微软雅黑" panose="020B0503020204020204" pitchFamily="34" charset="-122"/>
              <a:cs typeface="+mn-ea"/>
            </a:endParaRPr>
          </a:p>
        </p:txBody>
      </p:sp>
      <p:cxnSp>
        <p:nvCxnSpPr>
          <p:cNvPr id="138" name="直接箭头连接符 137"/>
          <p:cNvCxnSpPr/>
          <p:nvPr/>
        </p:nvCxnSpPr>
        <p:spPr>
          <a:xfrm flipV="1">
            <a:off x="6894830" y="1729105"/>
            <a:ext cx="1822450" cy="3157855"/>
          </a:xfrm>
          <a:prstGeom prst="straightConnector1">
            <a:avLst/>
          </a:prstGeom>
          <a:ln>
            <a:solidFill>
              <a:srgbClr val="CDCDCD"/>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flipV="1">
            <a:off x="8954770" y="1721485"/>
            <a:ext cx="1822450" cy="3157855"/>
          </a:xfrm>
          <a:prstGeom prst="straightConnector1">
            <a:avLst/>
          </a:prstGeom>
          <a:ln>
            <a:solidFill>
              <a:srgbClr val="CDCDCD"/>
            </a:solidFill>
            <a:tailEnd type="arrow"/>
          </a:ln>
        </p:spPr>
        <p:style>
          <a:lnRef idx="1">
            <a:schemeClr val="accent1"/>
          </a:lnRef>
          <a:fillRef idx="0">
            <a:schemeClr val="accent1"/>
          </a:fillRef>
          <a:effectRef idx="0">
            <a:schemeClr val="accent1"/>
          </a:effectRef>
          <a:fontRef idx="minor">
            <a:schemeClr val="tx1"/>
          </a:fontRef>
        </p:style>
      </p:cxnSp>
      <p:sp>
        <p:nvSpPr>
          <p:cNvPr id="140" name="标题 4"/>
          <p:cNvSpPr txBox="1"/>
          <p:nvPr/>
        </p:nvSpPr>
        <p:spPr>
          <a:xfrm rot="18000000">
            <a:off x="7212330" y="288163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企业规模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1" name="标题 4"/>
          <p:cNvSpPr txBox="1"/>
          <p:nvPr/>
        </p:nvSpPr>
        <p:spPr>
          <a:xfrm>
            <a:off x="6555740" y="4462780"/>
            <a:ext cx="39433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小</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2" name="标题 4"/>
          <p:cNvSpPr txBox="1"/>
          <p:nvPr/>
        </p:nvSpPr>
        <p:spPr>
          <a:xfrm rot="3600000" flipH="1">
            <a:off x="9554845" y="288925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需求特点</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3" name="标题 4"/>
          <p:cNvSpPr txBox="1"/>
          <p:nvPr/>
        </p:nvSpPr>
        <p:spPr>
          <a:xfrm>
            <a:off x="8237855" y="1494155"/>
            <a:ext cx="39433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大</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4" name="标题 4"/>
          <p:cNvSpPr txBox="1"/>
          <p:nvPr/>
        </p:nvSpPr>
        <p:spPr>
          <a:xfrm>
            <a:off x="9098280" y="1494155"/>
            <a:ext cx="598170"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定制</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5" name="标题 4"/>
          <p:cNvSpPr txBox="1"/>
          <p:nvPr/>
        </p:nvSpPr>
        <p:spPr>
          <a:xfrm>
            <a:off x="10777220" y="4470400"/>
            <a:ext cx="598170"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标准</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6" name="椭圆 145"/>
          <p:cNvSpPr/>
          <p:nvPr/>
        </p:nvSpPr>
        <p:spPr>
          <a:xfrm>
            <a:off x="6429375" y="1359535"/>
            <a:ext cx="5040000" cy="5040000"/>
          </a:xfrm>
          <a:prstGeom prst="ellipse">
            <a:avLst/>
          </a:prstGeom>
          <a:noFill/>
          <a:ln>
            <a:solidFill>
              <a:schemeClr val="bg1">
                <a:lumMod val="9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7" name="上箭头 146"/>
          <p:cNvSpPr/>
          <p:nvPr/>
        </p:nvSpPr>
        <p:spPr>
          <a:xfrm rot="16200000" flipV="1">
            <a:off x="6151245" y="339153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矩形 147"/>
          <p:cNvSpPr/>
          <p:nvPr/>
        </p:nvSpPr>
        <p:spPr>
          <a:xfrm>
            <a:off x="7371715" y="5083810"/>
            <a:ext cx="299720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有针对性地拓展客户群</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公司的风险点</a:t>
            </a:r>
            <a:endParaRPr lang="zh-CN" altLang="en-US" b="1" dirty="0">
              <a:ea typeface="微软雅黑" panose="020B0503020204020204" pitchFamily="34" charset="-122"/>
              <a:cs typeface="+mn-ea"/>
              <a:sym typeface="Arial" panose="020B0604020202090204" pitchFamily="34" charset="0"/>
            </a:endParaRPr>
          </a:p>
        </p:txBody>
      </p:sp>
      <p:grpSp>
        <p:nvGrpSpPr>
          <p:cNvPr id="2" name="组合 1"/>
          <p:cNvGrpSpPr/>
          <p:nvPr/>
        </p:nvGrpSpPr>
        <p:grpSpPr>
          <a:xfrm rot="0">
            <a:off x="3439795" y="1306195"/>
            <a:ext cx="6532245" cy="1460500"/>
            <a:chOff x="882074" y="1713741"/>
            <a:chExt cx="6532245" cy="1460500"/>
          </a:xfrm>
        </p:grpSpPr>
        <p:sp>
          <p:nvSpPr>
            <p:cNvPr id="87" name="矩形 86"/>
            <p:cNvSpPr/>
            <p:nvPr/>
          </p:nvSpPr>
          <p:spPr>
            <a:xfrm>
              <a:off x="882074" y="2104266"/>
              <a:ext cx="6532245" cy="1069975"/>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这种情况在解决各个行业常用需求的通用型产品中时常发生，须深挖产品的价值宽度和深度，提高产品的专业度和体验感，建立产品壁垒。</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矩形 87"/>
            <p:cNvSpPr/>
            <p:nvPr/>
          </p:nvSpPr>
          <p:spPr>
            <a:xfrm>
              <a:off x="2025074" y="1713741"/>
              <a:ext cx="4170045" cy="74485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同质化程度高，竞品差异性低</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grpSp>
        <p:nvGrpSpPr>
          <p:cNvPr id="8" name="组合 7"/>
          <p:cNvGrpSpPr/>
          <p:nvPr/>
        </p:nvGrpSpPr>
        <p:grpSpPr>
          <a:xfrm rot="0">
            <a:off x="3439795" y="2797175"/>
            <a:ext cx="6532245" cy="1533525"/>
            <a:chOff x="457201" y="3661413"/>
            <a:chExt cx="6532245" cy="1533525"/>
          </a:xfrm>
        </p:grpSpPr>
        <p:sp>
          <p:nvSpPr>
            <p:cNvPr id="78" name="矩形 77"/>
            <p:cNvSpPr/>
            <p:nvPr/>
          </p:nvSpPr>
          <p:spPr>
            <a:xfrm>
              <a:off x="457201" y="4053208"/>
              <a:ext cx="6532245" cy="1141730"/>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追求产品标准化的过程中容易遇到客户的各种定制化需求，应抓住核心需求，避免陷入大而全的陷阱中，进而失去</a:t>
              </a:r>
              <a:r>
                <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产品的优势。</a:t>
              </a:r>
              <a:endPar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4" name="矩形 73"/>
            <p:cNvSpPr/>
            <p:nvPr/>
          </p:nvSpPr>
          <p:spPr>
            <a:xfrm>
              <a:off x="1537971" y="3661413"/>
              <a:ext cx="4471035" cy="79692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警惕大而全陷阱，抓住刚性需求</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grpSp>
        <p:nvGrpSpPr>
          <p:cNvPr id="10" name="组合 9"/>
          <p:cNvGrpSpPr/>
          <p:nvPr/>
        </p:nvGrpSpPr>
        <p:grpSpPr>
          <a:xfrm rot="0">
            <a:off x="3439795" y="4372610"/>
            <a:ext cx="6532245" cy="1549400"/>
            <a:chOff x="5257801" y="5142686"/>
            <a:chExt cx="6532467" cy="1351175"/>
          </a:xfrm>
        </p:grpSpPr>
        <p:sp>
          <p:nvSpPr>
            <p:cNvPr id="79" name="矩形 78"/>
            <p:cNvSpPr/>
            <p:nvPr/>
          </p:nvSpPr>
          <p:spPr>
            <a:xfrm>
              <a:off x="5257801" y="5522565"/>
              <a:ext cx="6532467" cy="971296"/>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defRPr/>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对中小型企业而言，一开始可选择</a:t>
              </a:r>
              <a:r>
                <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平台可低成本满足业务需求，但随着业务扩大逐渐产生的个性化需求与平台矛盾，后期增长乏力。</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7" name="矩形 76"/>
            <p:cNvSpPr/>
            <p:nvPr/>
          </p:nvSpPr>
          <p:spPr>
            <a:xfrm>
              <a:off x="6338608" y="5142686"/>
              <a:ext cx="4884586" cy="72376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客户生命周期偏短，难以持续付费</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pic>
        <p:nvPicPr>
          <p:cNvPr id="25" name="图片 24" descr="36334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21230" y="1802130"/>
            <a:ext cx="858520" cy="858520"/>
          </a:xfrm>
          <a:prstGeom prst="rect">
            <a:avLst/>
          </a:prstGeom>
        </p:spPr>
      </p:pic>
      <p:pic>
        <p:nvPicPr>
          <p:cNvPr id="27" name="图片 26" descr="45194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350" y="3256915"/>
            <a:ext cx="914400" cy="914400"/>
          </a:xfrm>
          <a:prstGeom prst="rect">
            <a:avLst/>
          </a:prstGeom>
        </p:spPr>
      </p:pic>
      <p:pic>
        <p:nvPicPr>
          <p:cNvPr id="32" name="图片 31" descr="347124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65350" y="4808220"/>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4</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sp>
        <p:nvSpPr>
          <p:cNvPr id="72" name="MH_Others_10"/>
          <p:cNvSpPr/>
          <p:nvPr>
            <p:custDataLst>
              <p:tags r:id="rId1"/>
            </p:custDataLst>
          </p:nvPr>
        </p:nvSpPr>
        <p:spPr>
          <a:xfrm>
            <a:off x="4715351" y="1596802"/>
            <a:ext cx="7476649" cy="324198"/>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1" fmla="*/ 0 w 5609212"/>
              <a:gd name="connsiteY0-2" fmla="*/ 0 h 504056"/>
              <a:gd name="connsiteX1-3" fmla="*/ 5609212 w 5609212"/>
              <a:gd name="connsiteY1-4" fmla="*/ 0 h 504056"/>
              <a:gd name="connsiteX2-5" fmla="*/ 5609212 w 5609212"/>
              <a:gd name="connsiteY2-6" fmla="*/ 504056 h 504056"/>
              <a:gd name="connsiteX3-7" fmla="*/ 128954 w 5609212"/>
              <a:gd name="connsiteY3-8" fmla="*/ 504056 h 504056"/>
              <a:gd name="connsiteX4-9" fmla="*/ 0 w 5609212"/>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09212" h="504056">
                <a:moveTo>
                  <a:pt x="0" y="0"/>
                </a:moveTo>
                <a:lnTo>
                  <a:pt x="5609212" y="0"/>
                </a:lnTo>
                <a:lnTo>
                  <a:pt x="5609212" y="504056"/>
                </a:lnTo>
                <a:lnTo>
                  <a:pt x="128954" y="504056"/>
                </a:lnTo>
                <a:lnTo>
                  <a:pt x="0" y="0"/>
                </a:lnTo>
                <a:close/>
              </a:path>
            </a:pathLst>
          </a:cu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0288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3" name="MH_Others_14"/>
          <p:cNvSpPr/>
          <p:nvPr>
            <p:custDataLst>
              <p:tags r:id="rId2"/>
            </p:custDataLst>
          </p:nvPr>
        </p:nvSpPr>
        <p:spPr>
          <a:xfrm>
            <a:off x="-105" y="734950"/>
            <a:ext cx="4473442" cy="859491"/>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1" fmla="*/ 0 w 3356114"/>
              <a:gd name="connsiteY0-2" fmla="*/ 0 h 1620180"/>
              <a:gd name="connsiteX1-3" fmla="*/ 3027868 w 3356114"/>
              <a:gd name="connsiteY1-4" fmla="*/ 23446 h 1620180"/>
              <a:gd name="connsiteX2-5" fmla="*/ 3356114 w 3356114"/>
              <a:gd name="connsiteY2-6" fmla="*/ 1620180 h 1620180"/>
              <a:gd name="connsiteX3-7" fmla="*/ 0 w 3356114"/>
              <a:gd name="connsiteY3-8" fmla="*/ 1620180 h 1620180"/>
              <a:gd name="connsiteX4-9" fmla="*/ 0 w 3356114"/>
              <a:gd name="connsiteY4-10" fmla="*/ 0 h 1620180"/>
              <a:gd name="connsiteX0-11" fmla="*/ 0 w 3356114"/>
              <a:gd name="connsiteY0-12" fmla="*/ 0 h 1620180"/>
              <a:gd name="connsiteX1-13" fmla="*/ 2957529 w 3356114"/>
              <a:gd name="connsiteY1-14" fmla="*/ 23446 h 1620180"/>
              <a:gd name="connsiteX2-15" fmla="*/ 3356114 w 3356114"/>
              <a:gd name="connsiteY2-16" fmla="*/ 1620180 h 1620180"/>
              <a:gd name="connsiteX3-17" fmla="*/ 0 w 3356114"/>
              <a:gd name="connsiteY3-18" fmla="*/ 1620180 h 1620180"/>
              <a:gd name="connsiteX4-19" fmla="*/ 0 w 3356114"/>
              <a:gd name="connsiteY4-20" fmla="*/ 0 h 1620180"/>
              <a:gd name="connsiteX0-21" fmla="*/ 0 w 3356114"/>
              <a:gd name="connsiteY0-22" fmla="*/ 0 h 1620180"/>
              <a:gd name="connsiteX1-23" fmla="*/ 3004422 w 3356114"/>
              <a:gd name="connsiteY1-24" fmla="*/ 9189 h 1620180"/>
              <a:gd name="connsiteX2-25" fmla="*/ 3356114 w 3356114"/>
              <a:gd name="connsiteY2-26" fmla="*/ 1620180 h 1620180"/>
              <a:gd name="connsiteX3-27" fmla="*/ 0 w 3356114"/>
              <a:gd name="connsiteY3-28" fmla="*/ 1620180 h 1620180"/>
              <a:gd name="connsiteX4-29" fmla="*/ 0 w 3356114"/>
              <a:gd name="connsiteY4-30" fmla="*/ 0 h 1620180"/>
              <a:gd name="connsiteX0-31" fmla="*/ 0 w 3356114"/>
              <a:gd name="connsiteY0-32" fmla="*/ 5069 h 1625249"/>
              <a:gd name="connsiteX1-33" fmla="*/ 3051314 w 3356114"/>
              <a:gd name="connsiteY1-34" fmla="*/ 0 h 1625249"/>
              <a:gd name="connsiteX2-35" fmla="*/ 3356114 w 3356114"/>
              <a:gd name="connsiteY2-36" fmla="*/ 1625249 h 1625249"/>
              <a:gd name="connsiteX3-37" fmla="*/ 0 w 3356114"/>
              <a:gd name="connsiteY3-38" fmla="*/ 1625249 h 1625249"/>
              <a:gd name="connsiteX4-39" fmla="*/ 0 w 3356114"/>
              <a:gd name="connsiteY4-40" fmla="*/ 5069 h 1625249"/>
              <a:gd name="connsiteX0-41" fmla="*/ 0 w 3356114"/>
              <a:gd name="connsiteY0-42" fmla="*/ 5069 h 1625249"/>
              <a:gd name="connsiteX1-43" fmla="*/ 3016145 w 3356114"/>
              <a:gd name="connsiteY1-44" fmla="*/ 0 h 1625249"/>
              <a:gd name="connsiteX2-45" fmla="*/ 3356114 w 3356114"/>
              <a:gd name="connsiteY2-46" fmla="*/ 1625249 h 1625249"/>
              <a:gd name="connsiteX3-47" fmla="*/ 0 w 3356114"/>
              <a:gd name="connsiteY3-48" fmla="*/ 1625249 h 1625249"/>
              <a:gd name="connsiteX4-49" fmla="*/ 0 w 3356114"/>
              <a:gd name="connsiteY4-50" fmla="*/ 5069 h 16252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6114" h="1625249">
                <a:moveTo>
                  <a:pt x="0" y="5069"/>
                </a:moveTo>
                <a:lnTo>
                  <a:pt x="3016145" y="0"/>
                </a:lnTo>
                <a:lnTo>
                  <a:pt x="3356114" y="1625249"/>
                </a:lnTo>
                <a:lnTo>
                  <a:pt x="0" y="1625249"/>
                </a:lnTo>
                <a:lnTo>
                  <a:pt x="0" y="5069"/>
                </a:lnTo>
                <a:close/>
              </a:path>
            </a:pathLst>
          </a:cu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dirty="0">
              <a:solidFill>
                <a:srgbClr val="7EC23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0" name="MH_Others_2"/>
          <p:cNvSpPr txBox="1">
            <a:spLocks noChangeArrowheads="1"/>
          </p:cNvSpPr>
          <p:nvPr>
            <p:custDataLst>
              <p:tags r:id="rId3"/>
            </p:custDataLst>
          </p:nvPr>
        </p:nvSpPr>
        <p:spPr bwMode="auto">
          <a:xfrm>
            <a:off x="9609416" y="570633"/>
            <a:ext cx="1784494" cy="131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目录</a:t>
            </a:r>
            <a:endParaRPr lang="zh-CN" altLang="en-US" sz="60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nvGrpSpPr>
          <p:cNvPr id="83" name="组合 82"/>
          <p:cNvGrpSpPr/>
          <p:nvPr/>
        </p:nvGrpSpPr>
        <p:grpSpPr>
          <a:xfrm>
            <a:off x="1487187" y="3030200"/>
            <a:ext cx="6502383" cy="461665"/>
            <a:chOff x="4715351" y="3610111"/>
            <a:chExt cx="6502383" cy="461665"/>
          </a:xfrm>
        </p:grpSpPr>
        <p:sp>
          <p:nvSpPr>
            <p:cNvPr id="52" name="矩形 51"/>
            <p:cNvSpPr/>
            <p:nvPr/>
          </p:nvSpPr>
          <p:spPr>
            <a:xfrm>
              <a:off x="5433381" y="3660943"/>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50" name="文本框 49"/>
            <p:cNvSpPr txBox="1"/>
            <p:nvPr/>
          </p:nvSpPr>
          <p:spPr>
            <a:xfrm>
              <a:off x="5689178" y="3611381"/>
              <a:ext cx="5528556" cy="4603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目标</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74" name="文本框 73"/>
            <p:cNvSpPr txBox="1"/>
            <p:nvPr/>
          </p:nvSpPr>
          <p:spPr>
            <a:xfrm>
              <a:off x="4715351" y="3610111"/>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01</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84" name="组合 83"/>
          <p:cNvGrpSpPr/>
          <p:nvPr/>
        </p:nvGrpSpPr>
        <p:grpSpPr>
          <a:xfrm>
            <a:off x="1487187" y="4036545"/>
            <a:ext cx="6502383" cy="461665"/>
            <a:chOff x="4715351" y="4194088"/>
            <a:chExt cx="6502383" cy="461665"/>
          </a:xfrm>
        </p:grpSpPr>
        <p:sp>
          <p:nvSpPr>
            <p:cNvPr id="58" name="矩形 57"/>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56" name="文本框 55"/>
            <p:cNvSpPr txBox="1"/>
            <p:nvPr/>
          </p:nvSpPr>
          <p:spPr>
            <a:xfrm>
              <a:off x="5689178" y="4194088"/>
              <a:ext cx="5528556" cy="460375"/>
            </a:xfrm>
            <a:prstGeom prst="rect">
              <a:avLst/>
            </a:prstGeom>
            <a:noFill/>
          </p:spPr>
          <p:txBody>
            <a:bodyPr wrap="square" rtlCol="0">
              <a:spAutoFit/>
            </a:bodyPr>
            <a:lstStyle/>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公司</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75" name="文本框 74"/>
            <p:cNvSpPr txBox="1"/>
            <p:nvPr/>
          </p:nvSpPr>
          <p:spPr>
            <a:xfrm>
              <a:off x="4715351" y="4194088"/>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03</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22" name="组合 21"/>
          <p:cNvGrpSpPr/>
          <p:nvPr/>
        </p:nvGrpSpPr>
        <p:grpSpPr>
          <a:xfrm>
            <a:off x="1487187" y="3529880"/>
            <a:ext cx="6934681" cy="461665"/>
            <a:chOff x="4715351" y="3610111"/>
            <a:chExt cx="6934681" cy="461665"/>
          </a:xfrm>
        </p:grpSpPr>
        <p:sp>
          <p:nvSpPr>
            <p:cNvPr id="23" name="矩形 22"/>
            <p:cNvSpPr/>
            <p:nvPr/>
          </p:nvSpPr>
          <p:spPr>
            <a:xfrm>
              <a:off x="5433381" y="3660943"/>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24" name="文本框 23"/>
            <p:cNvSpPr txBox="1"/>
            <p:nvPr/>
          </p:nvSpPr>
          <p:spPr>
            <a:xfrm>
              <a:off x="5689178" y="3610111"/>
              <a:ext cx="5960854" cy="4603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行业</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25" name="文本框 24"/>
            <p:cNvSpPr txBox="1"/>
            <p:nvPr/>
          </p:nvSpPr>
          <p:spPr>
            <a:xfrm>
              <a:off x="4715351" y="3610111"/>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02</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30" name="组合 29"/>
          <p:cNvGrpSpPr/>
          <p:nvPr/>
        </p:nvGrpSpPr>
        <p:grpSpPr>
          <a:xfrm>
            <a:off x="1487187" y="4543210"/>
            <a:ext cx="6502383" cy="461665"/>
            <a:chOff x="4715351" y="4194088"/>
            <a:chExt cx="6502383" cy="461665"/>
          </a:xfrm>
        </p:grpSpPr>
        <p:sp>
          <p:nvSpPr>
            <p:cNvPr id="31" name="矩形 30"/>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32" name="文本框 31"/>
            <p:cNvSpPr txBox="1"/>
            <p:nvPr/>
          </p:nvSpPr>
          <p:spPr>
            <a:xfrm>
              <a:off x="5689178" y="4194088"/>
              <a:ext cx="5528556" cy="460375"/>
            </a:xfrm>
            <a:prstGeom prst="rect">
              <a:avLst/>
            </a:prstGeom>
            <a:noFill/>
          </p:spPr>
          <p:txBody>
            <a:bodyPr wrap="square" rtlCol="0">
              <a:spAutoFit/>
            </a:bodyPr>
            <a:lstStyle/>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产品</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33" name="文本框 32"/>
            <p:cNvSpPr txBox="1"/>
            <p:nvPr/>
          </p:nvSpPr>
          <p:spPr>
            <a:xfrm>
              <a:off x="4715351" y="4194088"/>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04</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2" name="组合 1"/>
          <p:cNvGrpSpPr/>
          <p:nvPr/>
        </p:nvGrpSpPr>
        <p:grpSpPr>
          <a:xfrm>
            <a:off x="1487187" y="5054385"/>
            <a:ext cx="6502383" cy="460375"/>
            <a:chOff x="4715351" y="4194088"/>
            <a:chExt cx="6502383" cy="460375"/>
          </a:xfrm>
        </p:grpSpPr>
        <p:sp>
          <p:nvSpPr>
            <p:cNvPr id="3" name="矩形 2"/>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4" name="文本框 3"/>
            <p:cNvSpPr txBox="1"/>
            <p:nvPr/>
          </p:nvSpPr>
          <p:spPr>
            <a:xfrm>
              <a:off x="5689178" y="4194088"/>
              <a:ext cx="5528556" cy="460375"/>
            </a:xfrm>
            <a:prstGeom prst="rect">
              <a:avLst/>
            </a:prstGeom>
            <a:noFill/>
          </p:spPr>
          <p:txBody>
            <a:bodyPr wrap="square" rtlCol="0">
              <a:spAutoFit/>
            </a:bodyPr>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附录</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5" name="文本框 4"/>
            <p:cNvSpPr txBox="1"/>
            <p:nvPr/>
          </p:nvSpPr>
          <p:spPr>
            <a:xfrm>
              <a:off x="4715351" y="4194088"/>
              <a:ext cx="692072" cy="460375"/>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05</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领域潜在竞争对手</a:t>
            </a:r>
            <a:endParaRPr lang="zh-CN" altLang="en-US" b="1" dirty="0">
              <a:ea typeface="微软雅黑" panose="020B0503020204020204" pitchFamily="34" charset="-122"/>
              <a:cs typeface="+mn-ea"/>
              <a:sym typeface="Arial" panose="020B0604020202090204" pitchFamily="34" charset="0"/>
            </a:endParaRPr>
          </a:p>
        </p:txBody>
      </p:sp>
      <p:cxnSp>
        <p:nvCxnSpPr>
          <p:cNvPr id="145" name="MH_Other_3"/>
          <p:cNvCxnSpPr/>
          <p:nvPr>
            <p:custDataLst>
              <p:tags r:id="rId1"/>
            </p:custDataLst>
          </p:nvPr>
        </p:nvCxnSpPr>
        <p:spPr>
          <a:xfrm>
            <a:off x="6096234" y="1517015"/>
            <a:ext cx="0" cy="4320000"/>
          </a:xfrm>
          <a:prstGeom prst="line">
            <a:avLst/>
          </a:prstGeom>
          <a:solidFill>
            <a:schemeClr val="accent1"/>
          </a:solidFill>
          <a:ln w="34925">
            <a:solidFill>
              <a:srgbClr val="821437"/>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2439035" y="1280795"/>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区块链侧</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8087995" y="1280795"/>
            <a:ext cx="1564640"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侧</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7" name="矩形 66"/>
          <p:cNvSpPr/>
          <p:nvPr/>
        </p:nvSpPr>
        <p:spPr>
          <a:xfrm>
            <a:off x="753745" y="2609215"/>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2" name="矩形 41"/>
          <p:cNvSpPr/>
          <p:nvPr/>
        </p:nvSpPr>
        <p:spPr>
          <a:xfrm>
            <a:off x="936625" y="2748280"/>
            <a:ext cx="16402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互联网公司</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 name="标题 4"/>
          <p:cNvSpPr txBox="1"/>
          <p:nvPr/>
        </p:nvSpPr>
        <p:spPr>
          <a:xfrm>
            <a:off x="2752090" y="273431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蚂蚁区块链</a:t>
            </a:r>
            <a:endParaRPr lang="zh-CN" altLang="en-US" sz="1800" dirty="0">
              <a:latin typeface="+mn-ea"/>
              <a:ea typeface="+mn-ea"/>
              <a:cs typeface="+mn-ea"/>
              <a:sym typeface="Arial" panose="020B0604020202090204" pitchFamily="34" charset="0"/>
            </a:endParaRPr>
          </a:p>
        </p:txBody>
      </p:sp>
      <p:sp>
        <p:nvSpPr>
          <p:cNvPr id="7" name="标题 4"/>
          <p:cNvSpPr txBox="1"/>
          <p:nvPr/>
        </p:nvSpPr>
        <p:spPr>
          <a:xfrm>
            <a:off x="4196715" y="273431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腾讯区块链</a:t>
            </a:r>
            <a:endParaRPr lang="zh-CN" altLang="en-US" sz="1800" dirty="0">
              <a:latin typeface="+mn-ea"/>
              <a:ea typeface="+mn-ea"/>
              <a:cs typeface="+mn-ea"/>
              <a:sym typeface="Arial" panose="020B0604020202090204" pitchFamily="34" charset="0"/>
            </a:endParaRPr>
          </a:p>
        </p:txBody>
      </p:sp>
      <p:sp>
        <p:nvSpPr>
          <p:cNvPr id="10" name="标题 4"/>
          <p:cNvSpPr txBox="1"/>
          <p:nvPr/>
        </p:nvSpPr>
        <p:spPr>
          <a:xfrm>
            <a:off x="1130935"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京东区块链</a:t>
            </a:r>
            <a:endParaRPr lang="zh-CN" altLang="en-US" sz="1800" dirty="0">
              <a:latin typeface="+mn-ea"/>
              <a:ea typeface="+mn-ea"/>
              <a:cs typeface="+mn-ea"/>
              <a:sym typeface="Arial" panose="020B0604020202090204" pitchFamily="34" charset="0"/>
            </a:endParaRPr>
          </a:p>
        </p:txBody>
      </p:sp>
      <p:sp>
        <p:nvSpPr>
          <p:cNvPr id="11" name="标题 4"/>
          <p:cNvSpPr txBox="1"/>
          <p:nvPr/>
        </p:nvSpPr>
        <p:spPr>
          <a:xfrm>
            <a:off x="2752090"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百度超级链</a:t>
            </a:r>
            <a:endParaRPr lang="zh-CN" altLang="en-US" sz="1800" dirty="0">
              <a:latin typeface="+mn-ea"/>
              <a:ea typeface="+mn-ea"/>
              <a:cs typeface="+mn-ea"/>
              <a:sym typeface="Arial" panose="020B0604020202090204" pitchFamily="34" charset="0"/>
            </a:endParaRPr>
          </a:p>
        </p:txBody>
      </p:sp>
      <p:sp>
        <p:nvSpPr>
          <p:cNvPr id="13" name="标题 4"/>
          <p:cNvSpPr txBox="1"/>
          <p:nvPr/>
        </p:nvSpPr>
        <p:spPr>
          <a:xfrm>
            <a:off x="4196715"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金融壹账通</a:t>
            </a:r>
            <a:endParaRPr lang="zh-CN" altLang="en-US" sz="1800" dirty="0">
              <a:latin typeface="+mn-ea"/>
              <a:ea typeface="+mn-ea"/>
              <a:cs typeface="+mn-ea"/>
              <a:sym typeface="Arial" panose="020B0604020202090204" pitchFamily="34" charset="0"/>
            </a:endParaRPr>
          </a:p>
        </p:txBody>
      </p:sp>
      <p:sp>
        <p:nvSpPr>
          <p:cNvPr id="14" name="矩形 13"/>
          <p:cNvSpPr/>
          <p:nvPr/>
        </p:nvSpPr>
        <p:spPr>
          <a:xfrm>
            <a:off x="753745" y="4309110"/>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936625" y="4448175"/>
            <a:ext cx="16402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创业公司</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标题 4"/>
          <p:cNvSpPr txBox="1"/>
          <p:nvPr/>
        </p:nvSpPr>
        <p:spPr>
          <a:xfrm>
            <a:off x="2752090" y="443420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趣链科技</a:t>
            </a:r>
            <a:endParaRPr lang="zh-CN" altLang="en-US" sz="1800" dirty="0">
              <a:latin typeface="+mn-ea"/>
              <a:ea typeface="+mn-ea"/>
              <a:cs typeface="+mn-ea"/>
              <a:sym typeface="Arial" panose="020B0604020202090204" pitchFamily="34" charset="0"/>
            </a:endParaRPr>
          </a:p>
        </p:txBody>
      </p:sp>
      <p:sp>
        <p:nvSpPr>
          <p:cNvPr id="17" name="标题 4"/>
          <p:cNvSpPr txBox="1"/>
          <p:nvPr/>
        </p:nvSpPr>
        <p:spPr>
          <a:xfrm>
            <a:off x="4196715" y="443420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云象区块链</a:t>
            </a:r>
            <a:endParaRPr lang="zh-CN" altLang="en-US" sz="1800" dirty="0">
              <a:latin typeface="+mn-ea"/>
              <a:ea typeface="+mn-ea"/>
              <a:cs typeface="+mn-ea"/>
              <a:sym typeface="Arial" panose="020B0604020202090204" pitchFamily="34" charset="0"/>
            </a:endParaRPr>
          </a:p>
        </p:txBody>
      </p:sp>
      <p:sp>
        <p:nvSpPr>
          <p:cNvPr id="18" name="标题 4"/>
          <p:cNvSpPr txBox="1"/>
          <p:nvPr/>
        </p:nvSpPr>
        <p:spPr>
          <a:xfrm>
            <a:off x="1130935"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33</a:t>
            </a:r>
            <a:r>
              <a:rPr lang="zh-CN" altLang="en-US" sz="1800" dirty="0">
                <a:latin typeface="+mn-ea"/>
                <a:ea typeface="+mn-ea"/>
                <a:cs typeface="+mn-ea"/>
                <a:sym typeface="Arial" panose="020B0604020202090204" pitchFamily="34" charset="0"/>
              </a:rPr>
              <a:t>复杂美</a:t>
            </a:r>
            <a:endParaRPr lang="zh-CN" altLang="en-US" sz="1800" dirty="0">
              <a:latin typeface="+mn-ea"/>
              <a:ea typeface="+mn-ea"/>
              <a:cs typeface="+mn-ea"/>
              <a:sym typeface="Arial" panose="020B0604020202090204" pitchFamily="34" charset="0"/>
            </a:endParaRPr>
          </a:p>
        </p:txBody>
      </p:sp>
      <p:sp>
        <p:nvSpPr>
          <p:cNvPr id="19" name="标题 4"/>
          <p:cNvSpPr txBox="1"/>
          <p:nvPr/>
        </p:nvSpPr>
        <p:spPr>
          <a:xfrm>
            <a:off x="2752090"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布比区块链</a:t>
            </a:r>
            <a:endParaRPr lang="zh-CN" altLang="en-US" sz="1800" dirty="0">
              <a:latin typeface="+mn-ea"/>
              <a:ea typeface="+mn-ea"/>
              <a:cs typeface="+mn-ea"/>
              <a:sym typeface="Arial" panose="020B0604020202090204" pitchFamily="34" charset="0"/>
            </a:endParaRPr>
          </a:p>
        </p:txBody>
      </p:sp>
      <p:sp>
        <p:nvSpPr>
          <p:cNvPr id="20" name="标题 4"/>
          <p:cNvSpPr txBox="1"/>
          <p:nvPr/>
        </p:nvSpPr>
        <p:spPr>
          <a:xfrm>
            <a:off x="4196715"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中链科技</a:t>
            </a:r>
            <a:endParaRPr lang="zh-CN" altLang="en-US" sz="1800" dirty="0">
              <a:latin typeface="+mn-ea"/>
              <a:ea typeface="+mn-ea"/>
              <a:cs typeface="+mn-ea"/>
              <a:sym typeface="Arial" panose="020B0604020202090204" pitchFamily="34" charset="0"/>
            </a:endParaRPr>
          </a:p>
        </p:txBody>
      </p:sp>
      <p:sp>
        <p:nvSpPr>
          <p:cNvPr id="28" name="矩形 27"/>
          <p:cNvSpPr/>
          <p:nvPr/>
        </p:nvSpPr>
        <p:spPr>
          <a:xfrm>
            <a:off x="6425565" y="2609215"/>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6601460" y="3060065"/>
            <a:ext cx="9182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金蝶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标题 4"/>
          <p:cNvSpPr txBox="1"/>
          <p:nvPr/>
        </p:nvSpPr>
        <p:spPr>
          <a:xfrm>
            <a:off x="7668895" y="2734310"/>
            <a:ext cx="356044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年开始研究区块链，于</a:t>
            </a:r>
            <a:r>
              <a:rPr lang="en-US" altLang="zh-CN" sz="1600" dirty="0">
                <a:latin typeface="+mn-ea"/>
                <a:ea typeface="+mn-ea"/>
                <a:cs typeface="+mn-ea"/>
                <a:sym typeface="Arial" panose="020B0604020202090204" pitchFamily="34" charset="0"/>
              </a:rPr>
              <a:t>2018</a:t>
            </a:r>
            <a:r>
              <a:rPr lang="zh-CN" altLang="en-US" sz="1600" dirty="0">
                <a:latin typeface="+mn-ea"/>
                <a:ea typeface="+mn-ea"/>
                <a:cs typeface="+mn-ea"/>
                <a:sym typeface="Arial" panose="020B0604020202090204" pitchFamily="34" charset="0"/>
              </a:rPr>
              <a:t>年</a:t>
            </a:r>
            <a:r>
              <a:rPr lang="en-US" altLang="zh-CN" sz="1600" dirty="0">
                <a:latin typeface="+mn-ea"/>
                <a:ea typeface="+mn-ea"/>
                <a:cs typeface="+mn-ea"/>
                <a:sym typeface="Arial" panose="020B0604020202090204" pitchFamily="34" charset="0"/>
              </a:rPr>
              <a:t>11</a:t>
            </a:r>
            <a:r>
              <a:rPr lang="zh-CN" altLang="en-US" sz="1600" dirty="0">
                <a:latin typeface="+mn-ea"/>
                <a:ea typeface="+mn-ea"/>
                <a:cs typeface="+mn-ea"/>
                <a:sym typeface="Arial" panose="020B0604020202090204" pitchFamily="34" charset="0"/>
              </a:rPr>
              <a:t>月推出基于区块链的财务数据管理平台，已在电子发票和金融等领域发力。</a:t>
            </a:r>
            <a:endParaRPr lang="zh-CN" altLang="en-US" sz="1600" dirty="0">
              <a:latin typeface="+mn-ea"/>
              <a:ea typeface="+mn-ea"/>
              <a:cs typeface="+mn-ea"/>
              <a:sym typeface="Arial" panose="020B0604020202090204" pitchFamily="34" charset="0"/>
            </a:endParaRPr>
          </a:p>
        </p:txBody>
      </p:sp>
      <p:sp>
        <p:nvSpPr>
          <p:cNvPr id="31" name="矩形 30"/>
          <p:cNvSpPr/>
          <p:nvPr/>
        </p:nvSpPr>
        <p:spPr>
          <a:xfrm>
            <a:off x="6425565" y="4309110"/>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p:cNvSpPr/>
          <p:nvPr/>
        </p:nvSpPr>
        <p:spPr>
          <a:xfrm>
            <a:off x="6601460" y="4759960"/>
            <a:ext cx="9182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用友</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3" name="标题 4"/>
          <p:cNvSpPr txBox="1"/>
          <p:nvPr/>
        </p:nvSpPr>
        <p:spPr>
          <a:xfrm>
            <a:off x="7668895" y="4434205"/>
            <a:ext cx="356044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年开始布局区块链，于</a:t>
            </a:r>
            <a:r>
              <a:rPr lang="en-US" altLang="zh-CN" sz="1600" dirty="0">
                <a:latin typeface="+mn-ea"/>
                <a:ea typeface="+mn-ea"/>
                <a:cs typeface="+mn-ea"/>
                <a:sym typeface="Arial" panose="020B0604020202090204" pitchFamily="34" charset="0"/>
              </a:rPr>
              <a:t>2018</a:t>
            </a:r>
            <a:r>
              <a:rPr lang="zh-CN" altLang="en-US" sz="1600" dirty="0">
                <a:latin typeface="+mn-ea"/>
                <a:ea typeface="+mn-ea"/>
                <a:cs typeface="+mn-ea"/>
                <a:sym typeface="Arial" panose="020B0604020202090204" pitchFamily="34" charset="0"/>
              </a:rPr>
              <a:t>年推出</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用友数融云</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，聚焦供应链金融方向，提供基于区块链的融资服务。</a:t>
            </a:r>
            <a:endParaRPr lang="en-US" altLang="zh-CN" sz="1600" dirty="0">
              <a:latin typeface="+mn-ea"/>
              <a:ea typeface="+mn-ea"/>
              <a:cs typeface="+mn-ea"/>
              <a:sym typeface="Arial" panose="020B0604020202090204" pitchFamily="34" charset="0"/>
            </a:endParaRPr>
          </a:p>
        </p:txBody>
      </p:sp>
      <p:sp>
        <p:nvSpPr>
          <p:cNvPr id="34" name="标题 4"/>
          <p:cNvSpPr txBox="1"/>
          <p:nvPr/>
        </p:nvSpPr>
        <p:spPr>
          <a:xfrm>
            <a:off x="2595880" y="575183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a:t>
            </a:r>
            <a:endParaRPr lang="en-US" altLang="zh-CN" sz="1800" dirty="0">
              <a:latin typeface="+mn-ea"/>
              <a:ea typeface="+mn-ea"/>
              <a:cs typeface="+mn-ea"/>
              <a:sym typeface="Arial" panose="020B0604020202090204" pitchFamily="34" charset="0"/>
            </a:endParaRPr>
          </a:p>
        </p:txBody>
      </p:sp>
      <p:sp>
        <p:nvSpPr>
          <p:cNvPr id="35" name="标题 4"/>
          <p:cNvSpPr txBox="1"/>
          <p:nvPr/>
        </p:nvSpPr>
        <p:spPr>
          <a:xfrm>
            <a:off x="8173085" y="575183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a:t>
            </a:r>
            <a:endParaRPr lang="en-US" altLang="zh-CN" sz="1800" dirty="0">
              <a:latin typeface="+mn-ea"/>
              <a:ea typeface="+mn-ea"/>
              <a:cs typeface="+mn-ea"/>
              <a:sym typeface="Arial" panose="020B0604020202090204" pitchFamily="34" charset="0"/>
            </a:endParaRPr>
          </a:p>
        </p:txBody>
      </p:sp>
      <p:sp>
        <p:nvSpPr>
          <p:cNvPr id="36" name="矩形 35"/>
          <p:cNvSpPr/>
          <p:nvPr/>
        </p:nvSpPr>
        <p:spPr>
          <a:xfrm>
            <a:off x="1579245" y="1988185"/>
            <a:ext cx="3492500" cy="403860"/>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1600" b="1" dirty="0">
                <a:solidFill>
                  <a:schemeClr val="bg1"/>
                </a:solidFill>
                <a:latin typeface="+mn-ea"/>
                <a:cs typeface="微软雅黑" panose="020B0503020204020204" pitchFamily="34" charset="-122"/>
                <a:sym typeface="Arial" panose="020B0604020202090204" pitchFamily="34" charset="0"/>
              </a:rPr>
              <a:t>深耕多年，拥有技术实力和产品经验</a:t>
            </a:r>
            <a:endParaRPr lang="zh-CN" altLang="en-US" sz="1600" b="1" dirty="0">
              <a:solidFill>
                <a:schemeClr val="bg1"/>
              </a:solidFill>
              <a:latin typeface="+mn-ea"/>
              <a:cs typeface="微软雅黑" panose="020B0503020204020204" pitchFamily="34" charset="-122"/>
              <a:sym typeface="Arial" panose="020B0604020202090204" pitchFamily="34" charset="0"/>
            </a:endParaRPr>
          </a:p>
        </p:txBody>
      </p:sp>
      <p:sp>
        <p:nvSpPr>
          <p:cNvPr id="37" name="矩形 36"/>
          <p:cNvSpPr/>
          <p:nvPr/>
        </p:nvSpPr>
        <p:spPr>
          <a:xfrm>
            <a:off x="7124065" y="1988185"/>
            <a:ext cx="3492500" cy="403860"/>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1600" b="1" dirty="0">
                <a:solidFill>
                  <a:schemeClr val="bg1"/>
                </a:solidFill>
                <a:latin typeface="+mn-ea"/>
                <a:cs typeface="微软雅黑" panose="020B0503020204020204" pitchFamily="34" charset="-122"/>
                <a:sym typeface="Arial" panose="020B0604020202090204" pitchFamily="34" charset="0"/>
              </a:rPr>
              <a:t>SaaS</a:t>
            </a:r>
            <a:r>
              <a:rPr lang="zh-CN" altLang="en-US" sz="1600" b="1" dirty="0">
                <a:solidFill>
                  <a:schemeClr val="bg1"/>
                </a:solidFill>
                <a:latin typeface="+mn-ea"/>
                <a:cs typeface="微软雅黑" panose="020B0503020204020204" pitchFamily="34" charset="-122"/>
                <a:sym typeface="Arial" panose="020B0604020202090204" pitchFamily="34" charset="0"/>
              </a:rPr>
              <a:t>经验丰富，擅长商业化落地</a:t>
            </a:r>
            <a:endParaRPr lang="zh-CN" altLang="en-US" sz="1600" b="1" dirty="0">
              <a:solidFill>
                <a:schemeClr val="bg1"/>
              </a:solidFill>
              <a:latin typeface="+mn-ea"/>
              <a:cs typeface="微软雅黑" panose="020B0503020204020204" pitchFamily="34" charset="-122"/>
              <a:sym typeface="Arial" panose="020B060402020209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领域强劲竞争对手（蚂蚁区块链）</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452245"/>
            <a:ext cx="6441440" cy="4327525"/>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575435" y="4952365"/>
            <a:ext cx="49707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蚂蚁金融云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矩形 29">
            <a:hlinkClick r:id="rId1" action="ppaction://hlinkfile"/>
          </p:cNvPr>
          <p:cNvSpPr/>
          <p:nvPr/>
        </p:nvSpPr>
        <p:spPr>
          <a:xfrm>
            <a:off x="1576070" y="4331970"/>
            <a:ext cx="4969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蚂蚁区块链</a:t>
            </a:r>
            <a:r>
              <a:rPr lang="en-US" altLang="zh-CN" sz="2000" b="1" u="sng" dirty="0">
                <a:solidFill>
                  <a:schemeClr val="bg1"/>
                </a:solidFill>
                <a:latin typeface="+mn-ea"/>
                <a:cs typeface="微软雅黑" panose="020B0503020204020204" pitchFamily="34" charset="-122"/>
                <a:sym typeface="Arial" panose="020B0604020202090204" pitchFamily="34" charset="0"/>
              </a:rPr>
              <a:t>BaaS</a:t>
            </a:r>
            <a:r>
              <a:rPr lang="zh-CN" altLang="en-US" sz="2000" b="1" u="sng" dirty="0">
                <a:solidFill>
                  <a:schemeClr val="bg1"/>
                </a:solidFill>
                <a:latin typeface="+mn-ea"/>
                <a:cs typeface="微软雅黑" panose="020B0503020204020204" pitchFamily="34" charset="-122"/>
                <a:sym typeface="Arial" panose="020B0604020202090204" pitchFamily="34" charset="0"/>
              </a:rPr>
              <a:t>平台</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7" name="矩形 36">
            <a:hlinkClick r:id="rId2" action="ppaction://hlinkfile"/>
          </p:cNvPr>
          <p:cNvSpPr/>
          <p:nvPr/>
        </p:nvSpPr>
        <p:spPr>
          <a:xfrm>
            <a:off x="1576070" y="365061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合同存证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05790" y="446278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基础</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设施</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a:hlinkClick r:id="rId3" action="ppaction://hlinkfile"/>
          </p:cNvPr>
          <p:cNvSpPr/>
          <p:nvPr/>
        </p:nvSpPr>
        <p:spPr>
          <a:xfrm>
            <a:off x="2904490" y="3650615"/>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实人认证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6" name="矩形 5">
            <a:hlinkClick r:id="rId4" action="ppaction://hlinkfile"/>
          </p:cNvPr>
          <p:cNvSpPr/>
          <p:nvPr/>
        </p:nvSpPr>
        <p:spPr>
          <a:xfrm>
            <a:off x="157607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安全计算</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7" name="矩形 6">
            <a:hlinkClick r:id="rId5" action="ppaction://hlinkfile"/>
          </p:cNvPr>
          <p:cNvSpPr/>
          <p:nvPr/>
        </p:nvSpPr>
        <p:spPr>
          <a:xfrm>
            <a:off x="290449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数字物权</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8" name="矩形 7">
            <a:hlinkClick r:id="rId6" action="ppaction://hlinkfile"/>
          </p:cNvPr>
          <p:cNvSpPr/>
          <p:nvPr/>
        </p:nvSpPr>
        <p:spPr>
          <a:xfrm>
            <a:off x="423926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数字商品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9" name="矩形 8">
            <a:hlinkClick r:id="rId7" action="ppaction://hlinkfile"/>
          </p:cNvPr>
          <p:cNvSpPr/>
          <p:nvPr/>
        </p:nvSpPr>
        <p:spPr>
          <a:xfrm>
            <a:off x="5575300" y="3044190"/>
            <a:ext cx="9702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溯源</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0" name="矩形 9"/>
          <p:cNvSpPr/>
          <p:nvPr/>
        </p:nvSpPr>
        <p:spPr>
          <a:xfrm>
            <a:off x="605790" y="320040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矩形 10">
            <a:hlinkClick r:id="rId8" action="ppaction://hlinkfile"/>
          </p:cNvPr>
          <p:cNvSpPr/>
          <p:nvPr/>
        </p:nvSpPr>
        <p:spPr>
          <a:xfrm>
            <a:off x="1576070" y="235331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电子票据</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3" name="矩形 12">
            <a:hlinkClick r:id="rId9" action="ppaction://hlinkfile"/>
          </p:cNvPr>
          <p:cNvSpPr/>
          <p:nvPr/>
        </p:nvSpPr>
        <p:spPr>
          <a:xfrm>
            <a:off x="1576070" y="1752600"/>
            <a:ext cx="14770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供应链金融</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8" name="矩形 17">
            <a:hlinkClick r:id="rId10" action="ppaction://hlinkfile"/>
          </p:cNvPr>
          <p:cNvSpPr/>
          <p:nvPr/>
        </p:nvSpPr>
        <p:spPr>
          <a:xfrm>
            <a:off x="2904490" y="235331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智慧租房</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0" name="矩形 19">
            <a:hlinkClick r:id="rId11" action="ppaction://hlinkfile"/>
          </p:cNvPr>
          <p:cNvSpPr/>
          <p:nvPr/>
        </p:nvSpPr>
        <p:spPr>
          <a:xfrm>
            <a:off x="4238625" y="2353310"/>
            <a:ext cx="230695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大宗商品仓单</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1" name="矩形 20"/>
          <p:cNvSpPr/>
          <p:nvPr/>
        </p:nvSpPr>
        <p:spPr>
          <a:xfrm>
            <a:off x="605790" y="187325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p:cNvSpPr/>
          <p:nvPr/>
        </p:nvSpPr>
        <p:spPr>
          <a:xfrm>
            <a:off x="7211060" y="1174115"/>
            <a:ext cx="4181475" cy="241173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8433435" y="1279525"/>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产品发展策略</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2" name="标题 4"/>
          <p:cNvSpPr txBox="1"/>
          <p:nvPr/>
        </p:nvSpPr>
        <p:spPr>
          <a:xfrm>
            <a:off x="7484110" y="1773555"/>
            <a:ext cx="3648710" cy="17233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基于核心基础设施，扩大通用场景覆盖范围，抓住物联网机遇解决源头真实性。</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行业场景下优先深耕金融领域，通过数字资产和供应链等方案逐渐渗透至其他产业。</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cs typeface="+mn-ea"/>
                <a:sym typeface="Arial" panose="020B0604020202090204" pitchFamily="34" charset="0"/>
              </a:rPr>
              <a:t>尽可能</a:t>
            </a:r>
            <a:r>
              <a:rPr lang="en-US" altLang="zh-CN" sz="1400" dirty="0">
                <a:solidFill>
                  <a:schemeClr val="tx2"/>
                </a:solidFill>
                <a:latin typeface="+mn-ea"/>
                <a:cs typeface="+mn-ea"/>
                <a:sym typeface="Arial" panose="020B0604020202090204" pitchFamily="34" charset="0"/>
              </a:rPr>
              <a:t>和实力口碑兼具的品牌</a:t>
            </a:r>
            <a:r>
              <a:rPr lang="zh-CN" altLang="en-US" sz="1400" dirty="0">
                <a:solidFill>
                  <a:schemeClr val="tx2"/>
                </a:solidFill>
                <a:latin typeface="+mn-ea"/>
                <a:cs typeface="+mn-ea"/>
                <a:sym typeface="Arial" panose="020B0604020202090204" pitchFamily="34" charset="0"/>
              </a:rPr>
              <a:t>深化</a:t>
            </a:r>
            <a:r>
              <a:rPr lang="en-US" altLang="zh-CN" sz="1400" dirty="0">
                <a:solidFill>
                  <a:schemeClr val="tx2"/>
                </a:solidFill>
                <a:latin typeface="+mn-ea"/>
                <a:cs typeface="+mn-ea"/>
                <a:sym typeface="Arial" panose="020B0604020202090204" pitchFamily="34" charset="0"/>
              </a:rPr>
              <a:t>合作，结合营销迅速点燃市场情绪</a:t>
            </a:r>
            <a:r>
              <a:rPr lang="zh-CN" altLang="en-US" sz="1400" dirty="0">
                <a:solidFill>
                  <a:schemeClr val="tx2"/>
                </a:solidFill>
                <a:latin typeface="+mn-ea"/>
                <a:cs typeface="+mn-ea"/>
                <a:sym typeface="Arial" panose="020B0604020202090204" pitchFamily="34" charset="0"/>
              </a:rPr>
              <a:t>，吸引合作方</a:t>
            </a:r>
            <a:r>
              <a:rPr lang="en-US" altLang="zh-CN" sz="1400" dirty="0">
                <a:solidFill>
                  <a:schemeClr val="tx2"/>
                </a:solidFill>
                <a:latin typeface="+mn-ea"/>
                <a:cs typeface="+mn-ea"/>
                <a:sym typeface="Arial" panose="020B0604020202090204" pitchFamily="34" charset="0"/>
              </a:rPr>
              <a:t>。</a:t>
            </a:r>
            <a:endParaRPr lang="en-US" altLang="zh-CN" sz="1400" dirty="0">
              <a:solidFill>
                <a:schemeClr val="tx2"/>
              </a:solidFill>
              <a:latin typeface="+mn-ea"/>
              <a:ea typeface="+mn-ea"/>
              <a:cs typeface="+mn-ea"/>
              <a:sym typeface="Arial" panose="020B0604020202090204" pitchFamily="34" charset="0"/>
            </a:endParaRPr>
          </a:p>
        </p:txBody>
      </p:sp>
      <p:sp>
        <p:nvSpPr>
          <p:cNvPr id="35" name="矩形 34"/>
          <p:cNvSpPr/>
          <p:nvPr/>
        </p:nvSpPr>
        <p:spPr>
          <a:xfrm>
            <a:off x="7217410" y="3727450"/>
            <a:ext cx="4181475" cy="21291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6" name="矩形 35"/>
          <p:cNvSpPr/>
          <p:nvPr/>
        </p:nvSpPr>
        <p:spPr>
          <a:xfrm>
            <a:off x="8427085" y="3842385"/>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核心优势</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8" name="标题 4"/>
          <p:cNvSpPr txBox="1"/>
          <p:nvPr/>
        </p:nvSpPr>
        <p:spPr>
          <a:xfrm>
            <a:off x="7477760" y="4265930"/>
            <a:ext cx="364871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依托阿里平台，自身拥有诸多应用场景，还可借阿里生态帮助引流。</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兼具口碑和实力，且擅长营销造势，整合多方资源，吸引众多客户拥趸。</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a:hlinkClick r:id="rId12" action="ppaction://hlinkfile"/>
          </p:cNvPr>
          <p:cNvSpPr/>
          <p:nvPr/>
        </p:nvSpPr>
        <p:spPr>
          <a:xfrm>
            <a:off x="3054985" y="1752600"/>
            <a:ext cx="174625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数字资产流转</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3" name="矩形 22">
            <a:hlinkClick r:id="rId13" action="ppaction://hlinkfile"/>
          </p:cNvPr>
          <p:cNvSpPr/>
          <p:nvPr/>
        </p:nvSpPr>
        <p:spPr>
          <a:xfrm>
            <a:off x="4812665" y="1752600"/>
            <a:ext cx="17329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电子处方流转</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4" name="矩形 23">
            <a:hlinkClick r:id="rId14" action="ppaction://hlinkfile"/>
          </p:cNvPr>
          <p:cNvSpPr/>
          <p:nvPr/>
        </p:nvSpPr>
        <p:spPr>
          <a:xfrm>
            <a:off x="4239260" y="3650615"/>
            <a:ext cx="230632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分布式身份服务</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71" name="标题 4"/>
          <p:cNvSpPr txBox="1"/>
          <p:nvPr/>
        </p:nvSpPr>
        <p:spPr>
          <a:xfrm>
            <a:off x="605790" y="5856605"/>
            <a:ext cx="613981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注：下划线内容为官方产品</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解决方案的介绍网址。产品体验形态几乎为</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API/SDK</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a:xfrm>
            <a:off x="8989060" y="6414386"/>
            <a:ext cx="2743200" cy="159597"/>
          </a:xfrm>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领域强劲竞争对手（趣链科技）</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325245"/>
            <a:ext cx="6624955" cy="454025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631315" y="5008880"/>
            <a:ext cx="52266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公有云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专有云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混合云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物理机</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矩形 29"/>
          <p:cNvSpPr/>
          <p:nvPr/>
        </p:nvSpPr>
        <p:spPr>
          <a:xfrm>
            <a:off x="1631950" y="4388485"/>
            <a:ext cx="52254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趣链区块链平台</a:t>
            </a:r>
            <a:r>
              <a:rPr lang="en-US" altLang="zh-CN" sz="2000" b="1" dirty="0">
                <a:solidFill>
                  <a:schemeClr val="bg1"/>
                </a:solidFill>
                <a:latin typeface="+mn-ea"/>
                <a:cs typeface="微软雅黑" panose="020B0503020204020204" pitchFamily="34" charset="-122"/>
                <a:sym typeface="Arial" panose="020B0604020202090204" pitchFamily="34" charset="0"/>
              </a:rPr>
              <a:t>/BitXMesh/BitXHub</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05790" y="4066540"/>
            <a:ext cx="862965" cy="118554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底层</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基础</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设施</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p:cNvSpPr/>
          <p:nvPr/>
        </p:nvSpPr>
        <p:spPr>
          <a:xfrm>
            <a:off x="7223760" y="1081405"/>
            <a:ext cx="4181475" cy="241173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8433435" y="1202690"/>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产品发展策略</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2" name="标题 4"/>
          <p:cNvSpPr txBox="1"/>
          <p:nvPr/>
        </p:nvSpPr>
        <p:spPr>
          <a:xfrm>
            <a:off x="7484110" y="1696720"/>
            <a:ext cx="3648710" cy="17233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优先提升基础平台实力，聚焦四大通用场景：存证溯源、数字资产、业务协作和数据交换，后在通用能力上深耕行业应用。</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行业场景下优先挖掘供应链金融</a:t>
            </a:r>
            <a:r>
              <a:rPr lang="en-US" altLang="zh-CN" sz="1400" dirty="0">
                <a:solidFill>
                  <a:schemeClr val="tx2"/>
                </a:solidFill>
                <a:latin typeface="+mn-ea"/>
                <a:ea typeface="+mn-ea"/>
                <a:cs typeface="+mn-ea"/>
                <a:sym typeface="Arial" panose="020B0604020202090204" pitchFamily="34" charset="0"/>
              </a:rPr>
              <a:t>SaaS</a:t>
            </a:r>
            <a:r>
              <a:rPr lang="zh-CN" altLang="en-US" sz="1400" dirty="0">
                <a:solidFill>
                  <a:schemeClr val="tx2"/>
                </a:solidFill>
                <a:latin typeface="+mn-ea"/>
                <a:ea typeface="+mn-ea"/>
                <a:cs typeface="+mn-ea"/>
                <a:sym typeface="Arial" panose="020B0604020202090204" pitchFamily="34" charset="0"/>
              </a:rPr>
              <a:t>领域，并进一步细化方向，如资产证券化、信用保险、数字仓单和物流供应链等。</a:t>
            </a:r>
            <a:endParaRPr lang="en-US" altLang="zh-CN" sz="1400" dirty="0">
              <a:solidFill>
                <a:schemeClr val="tx2"/>
              </a:solidFill>
              <a:latin typeface="+mn-ea"/>
              <a:ea typeface="+mn-ea"/>
              <a:cs typeface="+mn-ea"/>
              <a:sym typeface="Arial" panose="020B0604020202090204" pitchFamily="34" charset="0"/>
            </a:endParaRPr>
          </a:p>
        </p:txBody>
      </p:sp>
      <p:sp>
        <p:nvSpPr>
          <p:cNvPr id="35" name="矩形 34"/>
          <p:cNvSpPr/>
          <p:nvPr/>
        </p:nvSpPr>
        <p:spPr>
          <a:xfrm>
            <a:off x="7217410" y="3650615"/>
            <a:ext cx="4181475" cy="23266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6" name="矩形 35"/>
          <p:cNvSpPr/>
          <p:nvPr/>
        </p:nvSpPr>
        <p:spPr>
          <a:xfrm>
            <a:off x="8427085" y="3765550"/>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核心优势</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矩形 15">
            <a:hlinkClick r:id="rId1" action="ppaction://hlinkfile"/>
          </p:cNvPr>
          <p:cNvSpPr/>
          <p:nvPr/>
        </p:nvSpPr>
        <p:spPr>
          <a:xfrm>
            <a:off x="1632585" y="3750945"/>
            <a:ext cx="52247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飞洛</a:t>
            </a:r>
            <a:r>
              <a:rPr lang="en-US" sz="2000" b="1" u="sng" dirty="0">
                <a:solidFill>
                  <a:schemeClr val="bg1"/>
                </a:solidFill>
                <a:latin typeface="+mn-ea"/>
                <a:cs typeface="微软雅黑" panose="020B0503020204020204" pitchFamily="34" charset="-122"/>
                <a:sym typeface="Arial" panose="020B0604020202090204" pitchFamily="34" charset="0"/>
              </a:rPr>
              <a:t>BaaS</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3" name="矩形 22">
            <a:hlinkClick r:id="rId2" action="ppaction://hlinkfile"/>
          </p:cNvPr>
          <p:cNvSpPr/>
          <p:nvPr/>
        </p:nvSpPr>
        <p:spPr>
          <a:xfrm>
            <a:off x="1639570" y="302704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存证溯源</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4" name="矩形 23">
            <a:hlinkClick r:id="rId3" action="ppaction://hlinkfile"/>
          </p:cNvPr>
          <p:cNvSpPr/>
          <p:nvPr/>
        </p:nvSpPr>
        <p:spPr>
          <a:xfrm>
            <a:off x="4302125" y="3027045"/>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业务协作</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5" name="矩形 24">
            <a:hlinkClick r:id="rId4" action="ppaction://hlinkfile"/>
          </p:cNvPr>
          <p:cNvSpPr/>
          <p:nvPr/>
        </p:nvSpPr>
        <p:spPr>
          <a:xfrm>
            <a:off x="2967990" y="3027045"/>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数字资产</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7" name="矩形 26">
            <a:hlinkClick r:id="rId5" action="ppaction://hlinkfile"/>
          </p:cNvPr>
          <p:cNvSpPr/>
          <p:nvPr/>
        </p:nvSpPr>
        <p:spPr>
          <a:xfrm>
            <a:off x="5626100" y="3027045"/>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数据交换</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1" name="矩形 30"/>
          <p:cNvSpPr/>
          <p:nvPr/>
        </p:nvSpPr>
        <p:spPr>
          <a:xfrm>
            <a:off x="605790" y="2978150"/>
            <a:ext cx="863600" cy="6388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a:hlinkClick r:id="rId6" action="ppaction://hlinkfile"/>
          </p:cNvPr>
          <p:cNvSpPr/>
          <p:nvPr/>
        </p:nvSpPr>
        <p:spPr>
          <a:xfrm>
            <a:off x="1632585" y="1671955"/>
            <a:ext cx="14770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供应链金融</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3" name="矩形 32"/>
          <p:cNvSpPr/>
          <p:nvPr/>
        </p:nvSpPr>
        <p:spPr>
          <a:xfrm>
            <a:off x="3223895" y="1671955"/>
            <a:ext cx="133667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信用保险</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4" name="矩形 33"/>
          <p:cNvSpPr/>
          <p:nvPr/>
        </p:nvSpPr>
        <p:spPr>
          <a:xfrm>
            <a:off x="4659630" y="1671955"/>
            <a:ext cx="219773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场外产品交易</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9" name="矩形 38"/>
          <p:cNvSpPr/>
          <p:nvPr/>
        </p:nvSpPr>
        <p:spPr>
          <a:xfrm>
            <a:off x="1631315" y="233553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公益慈善</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0" name="矩形 39"/>
          <p:cNvSpPr/>
          <p:nvPr/>
        </p:nvSpPr>
        <p:spPr>
          <a:xfrm>
            <a:off x="4293870" y="2335530"/>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公证摇号</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1" name="矩形 40"/>
          <p:cNvSpPr/>
          <p:nvPr/>
        </p:nvSpPr>
        <p:spPr>
          <a:xfrm>
            <a:off x="2959735" y="2335530"/>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医疗互联</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2" name="矩形 41"/>
          <p:cNvSpPr/>
          <p:nvPr/>
        </p:nvSpPr>
        <p:spPr>
          <a:xfrm>
            <a:off x="5617845" y="2335530"/>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房屋租赁</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3" name="矩形 42"/>
          <p:cNvSpPr/>
          <p:nvPr/>
        </p:nvSpPr>
        <p:spPr>
          <a:xfrm>
            <a:off x="605790" y="187198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4" name="标题 4"/>
          <p:cNvSpPr txBox="1"/>
          <p:nvPr/>
        </p:nvSpPr>
        <p:spPr>
          <a:xfrm>
            <a:off x="7483475" y="4462780"/>
            <a:ext cx="364871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团队规模较大，且技术实力强劲（于</a:t>
            </a:r>
            <a:r>
              <a:rPr lang="en-US" altLang="zh-CN" sz="1400" dirty="0">
                <a:solidFill>
                  <a:schemeClr val="tx2"/>
                </a:solidFill>
                <a:latin typeface="+mn-ea"/>
                <a:ea typeface="+mn-ea"/>
                <a:cs typeface="+mn-ea"/>
                <a:sym typeface="Arial" panose="020B0604020202090204" pitchFamily="34" charset="0"/>
              </a:rPr>
              <a:t>16</a:t>
            </a:r>
            <a:r>
              <a:rPr lang="zh-CN" altLang="en-US" sz="1400" dirty="0">
                <a:solidFill>
                  <a:schemeClr val="tx2"/>
                </a:solidFill>
                <a:latin typeface="+mn-ea"/>
                <a:ea typeface="+mn-ea"/>
                <a:cs typeface="+mn-ea"/>
                <a:sym typeface="Arial" panose="020B0604020202090204" pitchFamily="34" charset="0"/>
              </a:rPr>
              <a:t>年成立，拥有</a:t>
            </a:r>
            <a:r>
              <a:rPr lang="en-US" altLang="zh-CN" sz="1400" dirty="0">
                <a:solidFill>
                  <a:schemeClr val="tx2"/>
                </a:solidFill>
                <a:latin typeface="+mn-ea"/>
                <a:ea typeface="+mn-ea"/>
                <a:cs typeface="+mn-ea"/>
                <a:sym typeface="Arial" panose="020B0604020202090204" pitchFamily="34" charset="0"/>
              </a:rPr>
              <a:t>100+</a:t>
            </a:r>
            <a:r>
              <a:rPr lang="zh-CN" altLang="en-US" sz="1400" dirty="0">
                <a:solidFill>
                  <a:schemeClr val="tx2"/>
                </a:solidFill>
                <a:latin typeface="+mn-ea"/>
                <a:ea typeface="+mn-ea"/>
                <a:cs typeface="+mn-ea"/>
                <a:sym typeface="Arial" panose="020B0604020202090204" pitchFamily="34" charset="0"/>
              </a:rPr>
              <a:t>专利，目前有</a:t>
            </a:r>
            <a:r>
              <a:rPr lang="en-US" altLang="zh-CN" sz="1400" dirty="0">
                <a:solidFill>
                  <a:schemeClr val="tx2"/>
                </a:solidFill>
                <a:latin typeface="+mn-ea"/>
                <a:ea typeface="+mn-ea"/>
                <a:cs typeface="+mn-ea"/>
                <a:sym typeface="Arial" panose="020B0604020202090204" pitchFamily="34" charset="0"/>
              </a:rPr>
              <a:t>300+</a:t>
            </a:r>
            <a:r>
              <a:rPr lang="zh-CN" altLang="en-US" sz="1400" dirty="0">
                <a:solidFill>
                  <a:schemeClr val="tx2"/>
                </a:solidFill>
                <a:latin typeface="+mn-ea"/>
                <a:ea typeface="+mn-ea"/>
                <a:cs typeface="+mn-ea"/>
                <a:sym typeface="Arial" panose="020B0604020202090204" pitchFamily="34" charset="0"/>
              </a:rPr>
              <a:t>员工，</a:t>
            </a:r>
            <a:r>
              <a:rPr lang="en-US" altLang="zh-CN" sz="1400" dirty="0">
                <a:solidFill>
                  <a:schemeClr val="tx2"/>
                </a:solidFill>
                <a:latin typeface="+mn-ea"/>
                <a:ea typeface="+mn-ea"/>
                <a:cs typeface="+mn-ea"/>
                <a:sym typeface="Arial" panose="020B0604020202090204" pitchFamily="34" charset="0"/>
              </a:rPr>
              <a:t>90%+</a:t>
            </a:r>
            <a:r>
              <a:rPr lang="zh-CN" altLang="en-US" sz="1400" dirty="0">
                <a:solidFill>
                  <a:schemeClr val="tx2"/>
                </a:solidFill>
                <a:latin typeface="+mn-ea"/>
                <a:ea typeface="+mn-ea"/>
                <a:cs typeface="+mn-ea"/>
                <a:sym typeface="Arial" panose="020B0604020202090204" pitchFamily="34" charset="0"/>
              </a:rPr>
              <a:t>为技术人员，</a:t>
            </a:r>
            <a:r>
              <a:rPr lang="en-US" altLang="zh-CN" sz="1400" dirty="0">
                <a:solidFill>
                  <a:schemeClr val="tx2"/>
                </a:solidFill>
                <a:latin typeface="+mn-ea"/>
                <a:ea typeface="+mn-ea"/>
                <a:cs typeface="+mn-ea"/>
                <a:sym typeface="Arial" panose="020B0604020202090204" pitchFamily="34" charset="0"/>
              </a:rPr>
              <a:t>10+</a:t>
            </a:r>
            <a:r>
              <a:rPr lang="zh-CN" altLang="en-US" sz="1400" dirty="0">
                <a:solidFill>
                  <a:schemeClr val="tx2"/>
                </a:solidFill>
                <a:latin typeface="+mn-ea"/>
                <a:ea typeface="+mn-ea"/>
                <a:cs typeface="+mn-ea"/>
                <a:sym typeface="Arial" panose="020B0604020202090204" pitchFamily="34" charset="0"/>
              </a:rPr>
              <a:t>博士，</a:t>
            </a:r>
            <a:r>
              <a:rPr lang="en-US" altLang="zh-CN" sz="1400" dirty="0">
                <a:solidFill>
                  <a:schemeClr val="tx2"/>
                </a:solidFill>
                <a:latin typeface="+mn-ea"/>
                <a:ea typeface="+mn-ea"/>
                <a:cs typeface="+mn-ea"/>
                <a:sym typeface="Arial" panose="020B0604020202090204" pitchFamily="34" charset="0"/>
              </a:rPr>
              <a:t>200+</a:t>
            </a:r>
            <a:r>
              <a:rPr lang="zh-CN" altLang="en-US" sz="1400" dirty="0">
                <a:solidFill>
                  <a:schemeClr val="tx2"/>
                </a:solidFill>
                <a:latin typeface="+mn-ea"/>
                <a:ea typeface="+mn-ea"/>
                <a:cs typeface="+mn-ea"/>
                <a:sym typeface="Arial" panose="020B0604020202090204" pitchFamily="34" charset="0"/>
              </a:rPr>
              <a:t>硕士。</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团队成立时间较早，项目经验丰富，是国内拥有最多区块链落地案例的区块链公司之一，且拥有诸多政企项目。</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endParaRPr lang="zh-CN" altLang="en-US" sz="1400" dirty="0">
              <a:solidFill>
                <a:schemeClr val="tx2"/>
              </a:solidFill>
              <a:latin typeface="+mn-ea"/>
              <a:ea typeface="+mn-ea"/>
              <a:cs typeface="+mn-ea"/>
              <a:sym typeface="Arial" panose="020B0604020202090204" pitchFamily="34" charset="0"/>
            </a:endParaRPr>
          </a:p>
        </p:txBody>
      </p:sp>
      <p:sp>
        <p:nvSpPr>
          <p:cNvPr id="71" name="标题 4"/>
          <p:cNvSpPr txBox="1"/>
          <p:nvPr/>
        </p:nvSpPr>
        <p:spPr>
          <a:xfrm>
            <a:off x="605790" y="5889625"/>
            <a:ext cx="374332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注：下划线内容为官方产品</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解决方案的介绍网址。</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区块链领域潜在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方向竞品</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2" name="表格 1"/>
          <p:cNvGraphicFramePr/>
          <p:nvPr>
            <p:custDataLst>
              <p:tags r:id="rId1"/>
            </p:custDataLst>
          </p:nvPr>
        </p:nvGraphicFramePr>
        <p:xfrm>
          <a:off x="1051560" y="1254760"/>
          <a:ext cx="10056495" cy="4642485"/>
        </p:xfrm>
        <a:graphic>
          <a:graphicData uri="http://schemas.openxmlformats.org/drawingml/2006/table">
            <a:tbl>
              <a:tblPr firstRow="1" bandRow="1">
                <a:tableStyleId>{7E9639D4-E3E2-4D34-9284-5A2195B3D0D7}</a:tableStyleId>
              </a:tblPr>
              <a:tblGrid>
                <a:gridCol w="796290"/>
                <a:gridCol w="1075690"/>
                <a:gridCol w="1192530"/>
                <a:gridCol w="1077595"/>
                <a:gridCol w="1076325"/>
                <a:gridCol w="1275715"/>
                <a:gridCol w="1107440"/>
                <a:gridCol w="1458595"/>
                <a:gridCol w="996315"/>
              </a:tblGrid>
              <a:tr h="672465">
                <a:tc gridSpan="2">
                  <a:txBody>
                    <a:bodyPr/>
                    <a:p>
                      <a:pPr indent="0" algn="ctr">
                        <a:buNone/>
                      </a:pPr>
                      <a:r>
                        <a:rPr lang="zh-CN" sz="1400">
                          <a:latin typeface="微软雅黑" panose="020B0503020204020204" pitchFamily="34" charset="-122"/>
                          <a:ea typeface="微软雅黑" panose="020B0503020204020204" pitchFamily="34" charset="-122"/>
                        </a:rPr>
                        <a:t>分类</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hMerge="1">
                  <a:tcPr>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蚂蚁区块链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趣链科技</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百度超级链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腾讯区块链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京东智臻链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altLang="en-US" sz="1400">
                          <a:latin typeface="微软雅黑" panose="020B0503020204020204" pitchFamily="34" charset="-122"/>
                          <a:ea typeface="微软雅黑" panose="020B0503020204020204" pitchFamily="34" charset="-122"/>
                        </a:rPr>
                        <a:t>云象区块链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布比区块链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r>
              <a:tr h="452120">
                <a:tc rowSpan="4">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通用型</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飞洛印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鉴证证明</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数字存证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数字存证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公示公证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30530">
                <a:tc vMerge="1">
                  <a:tcPr>
                    <a:lnL w="28575">
                      <a:solidFill>
                        <a:srgbClr val="1E53A4"/>
                      </a:solidFill>
                      <a:prstDash val="solid"/>
                    </a:lnL>
                    <a:lnR w="3175">
                      <a:solidFill>
                        <a:srgbClr val="1E53A4"/>
                      </a:solidFill>
                      <a:prstDash val="solid"/>
                    </a:lnR>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防伪溯源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溯源服务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商品溯源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防伪追溯平台+医药追溯平台</a:t>
                      </a:r>
                      <a:endParaRPr lang="zh-CN" altLang="en-US"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zh-CN" sz="1200">
                          <a:solidFill>
                            <a:schemeClr val="tx2"/>
                          </a:solidFill>
                          <a:latin typeface="微软雅黑" panose="020B0503020204020204" pitchFamily="34" charset="-122"/>
                          <a:ea typeface="微软雅黑" panose="020B0503020204020204" pitchFamily="34" charset="-122"/>
                        </a:rPr>
                        <a:t>x</a:t>
                      </a:r>
                      <a:endParaRPr lang="en-US" altLang="zh-CN"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供应链溯源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06400">
                <a:tc vMerge="1">
                  <a:tcPr>
                    <a:lnL w="28575">
                      <a:solidFill>
                        <a:srgbClr val="1E53A4"/>
                      </a:solidFill>
                      <a:prstDash val="solid"/>
                    </a:lnL>
                    <a:lnR w="3175">
                      <a:solidFill>
                        <a:srgbClr val="1E53A4"/>
                      </a:solidFill>
                      <a:prstDash val="solid"/>
                    </a:lnR>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数据协同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摩斯安全计算</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业务协作</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数据协同平台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31800">
                <a:tc vMerge="1">
                  <a:tcPr>
                    <a:lnL w="28575">
                      <a:solidFill>
                        <a:srgbClr val="1E53A4"/>
                      </a:solidFill>
                      <a:prstDash val="solid"/>
                    </a:lnL>
                    <a:lnR w="3175">
                      <a:solidFill>
                        <a:srgbClr val="1E53A4"/>
                      </a:solidFill>
                      <a:prstDash val="solid"/>
                    </a:lnR>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电子合同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合同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zh-CN" sz="1200">
                          <a:solidFill>
                            <a:schemeClr val="tx2"/>
                          </a:solidFill>
                          <a:latin typeface="微软雅黑" panose="020B0503020204020204" pitchFamily="34" charset="-122"/>
                          <a:ea typeface="微软雅黑" panose="020B0503020204020204" pitchFamily="34" charset="-122"/>
                        </a:rPr>
                        <a:t>x</a:t>
                      </a:r>
                      <a:endParaRPr lang="en-US" altLang="zh-CN"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76250">
                <a:tc rowSpan="3">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行业型</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供应链金融</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双链通</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飞洛供应链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微企链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泽金供应链金融平台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布比壹诺金融</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322580">
                <a:tc vMerge="1">
                  <a:tcPr>
                    <a:lnL w="28575">
                      <a:solidFill>
                        <a:srgbClr val="1E53A4"/>
                      </a:solidFill>
                      <a:prstDash val="solid"/>
                    </a:lnL>
                    <a:lnR w="3175">
                      <a:solidFill>
                        <a:srgbClr val="1E53A4"/>
                      </a:solidFill>
                      <a:prstDash val="solid"/>
                    </a:lnR>
                    <a:lnB w="285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版权保护</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有应用</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zh-CN" altLang="en-US" sz="1200">
                          <a:solidFill>
                            <a:schemeClr val="tx2"/>
                          </a:solidFill>
                          <a:latin typeface="微软雅黑" panose="020B0503020204020204" pitchFamily="34" charset="-122"/>
                          <a:ea typeface="微软雅黑" panose="020B0503020204020204" pitchFamily="34" charset="-122"/>
                        </a:rPr>
                        <a:t>有应用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至信链</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77520">
                <a:tc vMerge="1">
                  <a:tcPr>
                    <a:lnL w="28575">
                      <a:solidFill>
                        <a:srgbClr val="1E53A4"/>
                      </a:solidFill>
                      <a:prstDash val="solid"/>
                    </a:lnL>
                    <a:lnR w="3175">
                      <a:solidFill>
                        <a:srgbClr val="1E53A4"/>
                      </a:solidFill>
                      <a:prstDash val="solid"/>
                    </a:lnR>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电子发票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sym typeface="+mn-ea"/>
                        </a:rPr>
                        <a:t>税链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区块链</a:t>
                      </a:r>
                      <a:endParaRPr lang="zh-CN" altLang="en-US" sz="1200">
                        <a:solidFill>
                          <a:schemeClr val="tx2"/>
                        </a:solidFill>
                        <a:latin typeface="微软雅黑" panose="020B0503020204020204" pitchFamily="34" charset="-122"/>
                        <a:ea typeface="微软雅黑" panose="020B0503020204020204" pitchFamily="34" charset="-122"/>
                      </a:endParaRPr>
                    </a:p>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电子发票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r>
              <a:tr h="542290">
                <a:tc gridSpan="2">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其他方向</a:t>
                      </a:r>
                      <a:endParaRPr lang="zh-CN" altLang="en-US" sz="1200">
                        <a:solidFill>
                          <a:schemeClr val="tx2"/>
                        </a:solidFill>
                        <a:latin typeface="微软雅黑" panose="020B0503020204020204" pitchFamily="34" charset="-122"/>
                        <a:ea typeface="微软雅黑" panose="020B0503020204020204" pitchFamily="34" charset="-122"/>
                      </a:endParaRPr>
                    </a:p>
                  </a:txBody>
                  <a:tcPr anchor="ctr" anchorCtr="0">
                    <a:lnL w="28575">
                      <a:solidFill>
                        <a:srgbClr val="1E53A4"/>
                      </a:solidFill>
                      <a:prstDash val="solid"/>
                    </a:lnL>
                    <a:lnR w="3175">
                      <a:solidFill>
                        <a:srgbClr val="1E53A4"/>
                      </a:solidFill>
                      <a:prstDash val="solid"/>
                    </a:lnR>
                    <a:lnB w="28575">
                      <a:solidFill>
                        <a:srgbClr val="1E53A4"/>
                      </a:solidFill>
                      <a:prstDash val="solid"/>
                    </a:lnB>
                  </a:tcPr>
                </a:tc>
                <a:tc hMerge="1">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聚焦通用场景和金融领域，包括联合营销、风控、数字资产流转和跨境汇款等。</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聚焦通用场景，包括数字资产、业务协作和数据交换等方向。</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更关注行业垂直领域，如政务、司法和金融等行业。</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数字资产和游戏等。</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营销服务、大数据服务和千里眼直播服务。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en-US" altLang="zh-CN" sz="1200">
                          <a:solidFill>
                            <a:schemeClr val="tx2"/>
                          </a:solidFill>
                          <a:latin typeface="微软雅黑" panose="020B0503020204020204" pitchFamily="34" charset="-122"/>
                          <a:ea typeface="微软雅黑" panose="020B0503020204020204" pitchFamily="34" charset="-122"/>
                        </a:rPr>
                        <a:t>  </a:t>
                      </a:r>
                      <a:r>
                        <a:rPr lang="zh-CN" altLang="en-US" sz="1200">
                          <a:solidFill>
                            <a:schemeClr val="tx2"/>
                          </a:solidFill>
                          <a:latin typeface="微软雅黑" panose="020B0503020204020204" pitchFamily="34" charset="-122"/>
                          <a:ea typeface="微软雅黑" panose="020B0503020204020204" pitchFamily="34" charset="-122"/>
                        </a:rPr>
                        <a:t>聚焦金融领域，在贸易金融、金融资产交易、股权交易、资产证券化等方向均有落地应用。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数字资产和数字政务。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竞品简要分析（通用型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可信存证）</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6" name="表格 5"/>
          <p:cNvGraphicFramePr/>
          <p:nvPr>
            <p:custDataLst>
              <p:tags r:id="rId1"/>
            </p:custDataLst>
          </p:nvPr>
        </p:nvGraphicFramePr>
        <p:xfrm>
          <a:off x="600710" y="1021715"/>
          <a:ext cx="10847705" cy="3778250"/>
        </p:xfrm>
        <a:graphic>
          <a:graphicData uri="http://schemas.openxmlformats.org/drawingml/2006/table">
            <a:tbl>
              <a:tblPr firstRow="1" bandRow="1">
                <a:tableStyleId>{7E9639D4-E3E2-4D34-9284-5A2195B3D0D7}</a:tableStyleId>
              </a:tblPr>
              <a:tblGrid>
                <a:gridCol w="1227455"/>
                <a:gridCol w="2214880"/>
                <a:gridCol w="2377440"/>
                <a:gridCol w="2398395"/>
                <a:gridCol w="2629535"/>
              </a:tblGrid>
              <a:tr h="332740">
                <a:tc>
                  <a:txBody>
                    <a:bodyPr/>
                    <a:p>
                      <a:pPr indent="0" algn="ctr">
                        <a:buNone/>
                      </a:pPr>
                      <a:endParaRPr lang="en-US" altLang="en-US" sz="1600">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蚂蚁区块链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趣链科技</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百度超级链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京东智臻链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6350" cap="flat" cmpd="sng" algn="ctr">
                      <a:solidFill>
                        <a:schemeClr val="tx1"/>
                      </a:solidFill>
                      <a:prstDash val="solid"/>
                      <a:miter lim="800000"/>
                    </a:lnB>
                  </a:tcPr>
                </a:tc>
              </a:tr>
              <a:tr h="27178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产品名称</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2" tooltip="" action="ppaction://hlinkfile"/>
                        </a:rPr>
                        <a:t>蚂蚁区块链可信存证</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3" action="ppaction://hlinkfile"/>
                        </a:rPr>
                        <a:t>飞洛印存取证服务平台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4" tooltip="" action="ppaction://hlinkfile"/>
                        </a:rPr>
                        <a:t>百度存证链</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5" tooltip="" action="ppaction://hlinkfile"/>
                        </a:rPr>
                        <a:t>京东区块链数字存证平台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7241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定位/标签</a:t>
                      </a:r>
                      <a:endParaRPr lang="zh-CN" altLang="en-US" sz="1400" b="1">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全国首家法律认可的区块链存证平台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为诉讼、取证场景设计的司法服务平台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联通司法体系的电子数据存证平台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电子数据存证的一站式服务平台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3632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产品形态</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Web/iOS/Android</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108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核心功能</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gridSpan="4">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实名认证（企业/个人）、可信存证、可信取证、证据管理等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c hMerge="1">
                  <a:tcPr>
                    <a:lnT w="6350" cap="flat" cmpd="sng" algn="ctr">
                      <a:solidFill>
                        <a:schemeClr val="tx1"/>
                      </a:solidFill>
                      <a:prstDash val="solid"/>
                      <a:miter lim="800000"/>
                    </a:lnT>
                    <a:lnB w="6350" cap="flat" cmpd="sng" algn="ctr">
                      <a:solidFill>
                        <a:schemeClr val="tx1"/>
                      </a:solidFill>
                      <a:prstDash val="solid"/>
                      <a:miter lim="800000"/>
                    </a:lnB>
                  </a:tcPr>
                </a:tc>
                <a:tc hMerge="1">
                  <a:tcPr>
                    <a:lnT w="6350" cap="flat" cmpd="sng" algn="ctr">
                      <a:solidFill>
                        <a:schemeClr val="tx1"/>
                      </a:solidFill>
                      <a:prstDash val="solid"/>
                      <a:miter lim="800000"/>
                    </a:lnT>
                    <a:lnB w="6350" cap="flat" cmpd="sng" algn="ctr">
                      <a:solidFill>
                        <a:schemeClr val="tx1"/>
                      </a:solidFill>
                      <a:prstDash val="solid"/>
                      <a:miter lim="800000"/>
                    </a:lnB>
                  </a:tcPr>
                </a:tc>
                <a:tc hMerge="1">
                  <a:tcPr>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5971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存证文件</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电子合约、CA认证、电子凭证等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PDF、Word、图片、网页、音视频等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合同、证件、证书等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网页、邮件、订单、合同和协议等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19494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特色功能</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核验中心</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应用中心、在线诉讼、侵权监测等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rPr>
                        <a:t>-</a:t>
                      </a:r>
                      <a:endParaRPr lang="en-US"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网站显示国家授时中心标准时间</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70040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盈利模式</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先在支付宝开通金融科技租户，账号内资金不少于1万元，之后按需缴费，欠费超24小时将停止服务。</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（未实名认证，尚不知具体费用）</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认证后免费进行10次（个人）/100次（企业）免费存证和10次免费取证；</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可信存证：单买1元/次，量大有折扣，最高8折，以套餐形式；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司法存证：单买5元/次，优惠同上。</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司法存证：单买3元/条，量大有折扣，最高8折，以套餐形式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普通存证：1分/条</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实名认证后有5次免费机会</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纯套餐式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100条/2G</a:t>
                      </a: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500元</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1000条/20G</a:t>
                      </a: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4500元</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（单次存证保存期限为5年，到期须续存，费用不变；单次存证文件不可超过500M）</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47815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已有客户</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杭州互联网法院、钱塘公证处、e签宝、法大大、上上签、共道、新华智云等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中国人民银行、中国银联、兴业银行、中国电信、浙江省市场监督管理局等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广州互联网法院、北京互联网法院、青岛仲裁委员等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京东小白信用、京东拍卖</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108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综合评估</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28575" cap="flat" cmpd="sng" algn="ctr">
                      <a:solidFill>
                        <a:schemeClr val="tx1"/>
                      </a:solidFill>
                      <a:prstDash val="solid"/>
                      <a:miter lim="800000"/>
                    </a:lnB>
                  </a:tcPr>
                </a:tc>
              </a:tr>
            </a:tbl>
          </a:graphicData>
        </a:graphic>
      </p:graphicFrame>
      <p:sp>
        <p:nvSpPr>
          <p:cNvPr id="30" name="标题 4"/>
          <p:cNvSpPr txBox="1"/>
          <p:nvPr/>
        </p:nvSpPr>
        <p:spPr>
          <a:xfrm>
            <a:off x="1108710" y="5076190"/>
            <a:ext cx="997521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可信存证类产品在区块链领域属于较为成熟的方向，定位、功能和盈利模式重合度较高，同质化现象明显。</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目前，在功能丰富度、专业度以及业务覆盖度等方面，趣链科技一枝独秀，整体实力远超同类产品。蚂蚁区块链暂不提供面向</a:t>
            </a:r>
            <a:r>
              <a:rPr lang="en-US" altLang="zh-CN" sz="1600" dirty="0">
                <a:latin typeface="+mn-ea"/>
                <a:ea typeface="+mn-ea"/>
                <a:cs typeface="+mn-ea"/>
                <a:sym typeface="Arial" panose="020B0604020202090204" pitchFamily="34" charset="0"/>
              </a:rPr>
              <a:t>C</a:t>
            </a:r>
            <a:r>
              <a:rPr lang="zh-CN" altLang="en-US" sz="1600" dirty="0">
                <a:latin typeface="+mn-ea"/>
                <a:ea typeface="+mn-ea"/>
                <a:cs typeface="+mn-ea"/>
                <a:sym typeface="Arial" panose="020B0604020202090204" pitchFamily="34" charset="0"/>
              </a:rPr>
              <a:t>端用户的下载即用产品，仅支持</a:t>
            </a:r>
            <a:r>
              <a:rPr lang="en-US" altLang="zh-CN" sz="1600" dirty="0">
                <a:latin typeface="+mn-ea"/>
                <a:ea typeface="+mn-ea"/>
                <a:cs typeface="+mn-ea"/>
                <a:sym typeface="Arial" panose="020B0604020202090204" pitchFamily="34" charset="0"/>
              </a:rPr>
              <a:t>API</a:t>
            </a:r>
            <a:r>
              <a:rPr lang="zh-CN" altLang="en-US" sz="1600" dirty="0">
                <a:latin typeface="+mn-ea"/>
                <a:ea typeface="+mn-ea"/>
                <a:cs typeface="+mn-ea"/>
                <a:sym typeface="Arial" panose="020B0604020202090204" pitchFamily="34" charset="0"/>
              </a:rPr>
              <a:t>和</a:t>
            </a:r>
            <a:r>
              <a:rPr lang="en-US" altLang="zh-CN" sz="1600" dirty="0">
                <a:latin typeface="+mn-ea"/>
                <a:ea typeface="+mn-ea"/>
                <a:cs typeface="+mn-ea"/>
                <a:sym typeface="Arial" panose="020B0604020202090204" pitchFamily="34" charset="0"/>
              </a:rPr>
              <a:t>SDK</a:t>
            </a:r>
            <a:r>
              <a:rPr lang="zh-CN" altLang="en-US" sz="1600" dirty="0">
                <a:latin typeface="+mn-ea"/>
                <a:ea typeface="+mn-ea"/>
                <a:cs typeface="+mn-ea"/>
                <a:sym typeface="Arial" panose="020B0604020202090204" pitchFamily="34" charset="0"/>
              </a:rPr>
              <a:t>接入。</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现阶段，</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产品形态最好以</a:t>
            </a:r>
            <a:r>
              <a:rPr lang="en-US" altLang="zh-CN" sz="1600" dirty="0">
                <a:latin typeface="+mn-ea"/>
                <a:ea typeface="+mn-ea"/>
                <a:cs typeface="+mn-ea"/>
                <a:sym typeface="Arial" panose="020B0604020202090204" pitchFamily="34" charset="0"/>
              </a:rPr>
              <a:t>SDK/API</a:t>
            </a:r>
            <a:r>
              <a:rPr lang="zh-CN" altLang="en-US" sz="1600" dirty="0">
                <a:latin typeface="+mn-ea"/>
                <a:ea typeface="+mn-ea"/>
                <a:cs typeface="+mn-ea"/>
                <a:sym typeface="Arial" panose="020B0604020202090204" pitchFamily="34" charset="0"/>
              </a:rPr>
              <a:t>为主，</a:t>
            </a:r>
            <a:r>
              <a:rPr lang="en-US" altLang="zh-CN" sz="1600" dirty="0">
                <a:latin typeface="+mn-ea"/>
                <a:ea typeface="+mn-ea"/>
                <a:cs typeface="+mn-ea"/>
                <a:sym typeface="Arial" panose="020B0604020202090204" pitchFamily="34" charset="0"/>
              </a:rPr>
              <a:t>Web/</a:t>
            </a:r>
            <a:r>
              <a:rPr lang="zh-CN" altLang="en-US" sz="1600" dirty="0">
                <a:latin typeface="+mn-ea"/>
                <a:ea typeface="+mn-ea"/>
                <a:cs typeface="+mn-ea"/>
                <a:sym typeface="Arial" panose="020B0604020202090204" pitchFamily="34" charset="0"/>
              </a:rPr>
              <a:t>微信小程序为辅，量级轻，方便快速切入和试错，得到良性反馈后再做重（如</a:t>
            </a:r>
            <a:r>
              <a:rPr lang="en-US" altLang="zh-CN" sz="1600" dirty="0">
                <a:latin typeface="+mn-ea"/>
                <a:ea typeface="+mn-ea"/>
                <a:cs typeface="+mn-ea"/>
                <a:sym typeface="Arial" panose="020B0604020202090204" pitchFamily="34" charset="0"/>
              </a:rPr>
              <a:t>APP</a:t>
            </a:r>
            <a:r>
              <a:rPr lang="zh-CN" altLang="en-US" sz="1600" dirty="0">
                <a:latin typeface="+mn-ea"/>
                <a:ea typeface="+mn-ea"/>
                <a:cs typeface="+mn-ea"/>
                <a:sym typeface="Arial" panose="020B0604020202090204" pitchFamily="34" charset="0"/>
              </a:rPr>
              <a:t>等）也来得及。</a:t>
            </a:r>
            <a:endParaRPr lang="zh-CN" altLang="en-US" sz="1600" dirty="0">
              <a:latin typeface="+mn-ea"/>
              <a:ea typeface="+mn-ea"/>
              <a:cs typeface="+mn-ea"/>
              <a:sym typeface="Arial" panose="020B060402020209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tooltip="" action="ppaction://hlinkfile"/>
              </a:rPr>
              <a:t>可信存证竞品</a:t>
            </a:r>
            <a:r>
              <a:rPr lang="en-US" altLang="zh-CN" b="1" dirty="0">
                <a:ea typeface="微软雅黑" panose="020B0503020204020204" pitchFamily="34" charset="-122"/>
                <a:cs typeface="+mn-ea"/>
                <a:sym typeface="Arial" panose="020B0604020202090204" pitchFamily="34" charset="0"/>
                <a:hlinkClick r:id="rId1" tooltip="" action="ppaction://hlinkfile"/>
              </a:rPr>
              <a:t>——</a:t>
            </a:r>
            <a:r>
              <a:rPr lang="zh-CN" altLang="en-US" b="1" dirty="0">
                <a:ea typeface="微软雅黑" panose="020B0503020204020204" pitchFamily="34" charset="-122"/>
                <a:cs typeface="+mn-ea"/>
                <a:sym typeface="Arial" panose="020B0604020202090204" pitchFamily="34" charset="0"/>
                <a:hlinkClick r:id="rId1" tooltip="" action="ppaction://hlinkfile"/>
              </a:rPr>
              <a:t>飞洛印（</a:t>
            </a:r>
            <a:r>
              <a:rPr lang="en-US" altLang="zh-CN" b="1" dirty="0">
                <a:ea typeface="微软雅黑" panose="020B0503020204020204" pitchFamily="34" charset="-122"/>
                <a:cs typeface="+mn-ea"/>
                <a:sym typeface="Arial" panose="020B0604020202090204" pitchFamily="34" charset="0"/>
                <a:hlinkClick r:id="rId1" tooltip="" action="ppaction://hlinkfile"/>
              </a:rPr>
              <a:t>Web</a:t>
            </a:r>
            <a:r>
              <a:rPr lang="zh-CN" altLang="en-US" b="1" dirty="0">
                <a:ea typeface="微软雅黑" panose="020B0503020204020204" pitchFamily="34" charset="-122"/>
                <a:cs typeface="+mn-ea"/>
                <a:sym typeface="Arial" panose="020B0604020202090204" pitchFamily="34" charset="0"/>
                <a:hlinkClick r:id="rId1" tooltip="" action="ppaction://hlinkfile"/>
              </a:rPr>
              <a:t>版）</a:t>
            </a:r>
            <a:endParaRPr lang="zh-CN" altLang="en-US" b="1" dirty="0">
              <a:ea typeface="微软雅黑" panose="020B0503020204020204" pitchFamily="34" charset="-122"/>
              <a:cs typeface="+mn-ea"/>
              <a:sym typeface="Arial" panose="020B0604020202090204" pitchFamily="34" charset="0"/>
              <a:hlinkClick r:id="rId1" tooltip="" action="ppaction://hlinkfile"/>
            </a:endParaRPr>
          </a:p>
        </p:txBody>
      </p:sp>
      <p:pic>
        <p:nvPicPr>
          <p:cNvPr id="2" name="图片 1" descr="屏幕快照 2020-06-08 上午11.28.00"/>
          <p:cNvPicPr>
            <a:picLocks noChangeAspect="1"/>
          </p:cNvPicPr>
          <p:nvPr/>
        </p:nvPicPr>
        <p:blipFill>
          <a:blip r:embed="rId2"/>
          <a:stretch>
            <a:fillRect/>
          </a:stretch>
        </p:blipFill>
        <p:spPr>
          <a:xfrm>
            <a:off x="454660" y="1098550"/>
            <a:ext cx="7244080" cy="4800600"/>
          </a:xfrm>
          <a:prstGeom prst="rect">
            <a:avLst/>
          </a:prstGeom>
        </p:spPr>
      </p:pic>
      <p:sp>
        <p:nvSpPr>
          <p:cNvPr id="5" name="矩形 4"/>
          <p:cNvSpPr/>
          <p:nvPr/>
        </p:nvSpPr>
        <p:spPr>
          <a:xfrm>
            <a:off x="7870825" y="2164715"/>
            <a:ext cx="3861435" cy="268097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a:hlinkClick r:id="rId3" action="ppaction://hlinkfile"/>
          </p:cNvPr>
          <p:cNvSpPr/>
          <p:nvPr/>
        </p:nvSpPr>
        <p:spPr>
          <a:xfrm>
            <a:off x="8585200" y="235712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标题 4"/>
          <p:cNvSpPr txBox="1"/>
          <p:nvPr/>
        </p:nvSpPr>
        <p:spPr>
          <a:xfrm>
            <a:off x="8101330" y="3073400"/>
            <a:ext cx="3350260"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飞洛印存取证服务平台，提供司法取证、版权确权存证、司法服务通道等多维度服务，满足法律工作者、版权从业者等各类场景下的存取证需求。</a:t>
            </a:r>
            <a:endParaRPr lang="zh-CN" altLang="en-US" sz="1400" dirty="0">
              <a:solidFill>
                <a:schemeClr val="tx2"/>
              </a:solidFill>
              <a:latin typeface="+mn-ea"/>
              <a:ea typeface="+mn-ea"/>
              <a:cs typeface="+mn-ea"/>
              <a:sym typeface="Arial" panose="020B0604020202090204" pitchFamily="34" charset="0"/>
            </a:endParaRPr>
          </a:p>
        </p:txBody>
      </p:sp>
      <p:sp>
        <p:nvSpPr>
          <p:cNvPr id="19" name="矩形 18"/>
          <p:cNvSpPr/>
          <p:nvPr/>
        </p:nvSpPr>
        <p:spPr>
          <a:xfrm>
            <a:off x="8101330"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存证中心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矩形 21"/>
          <p:cNvSpPr/>
          <p:nvPr/>
        </p:nvSpPr>
        <p:spPr>
          <a:xfrm>
            <a:off x="9308465"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取证中心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3" name="矩形 22"/>
          <p:cNvSpPr/>
          <p:nvPr/>
        </p:nvSpPr>
        <p:spPr>
          <a:xfrm>
            <a:off x="10516235"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可信存证竞品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飞洛印（</a:t>
            </a:r>
            <a:r>
              <a:rPr lang="en-US" altLang="zh-CN" b="1" dirty="0">
                <a:ea typeface="微软雅黑" panose="020B0503020204020204" pitchFamily="34" charset="-122"/>
                <a:cs typeface="+mn-ea"/>
                <a:sym typeface="Arial" panose="020B0604020202090204" pitchFamily="34" charset="0"/>
                <a:hlinkClick r:id="rId1" action="ppaction://hlinkfile"/>
              </a:rPr>
              <a:t>iPhone</a:t>
            </a:r>
            <a:r>
              <a:rPr lang="zh-CN" altLang="en-US" b="1" dirty="0">
                <a:ea typeface="微软雅黑" panose="020B0503020204020204" pitchFamily="34" charset="-122"/>
                <a:cs typeface="+mn-ea"/>
                <a:sym typeface="Arial" panose="020B0604020202090204" pitchFamily="34" charset="0"/>
                <a:hlinkClick r:id="rId1" action="ppaction://hlinkfile"/>
              </a:rPr>
              <a:t>版）</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2" name="图片 1" descr="dde4fe1d08eee299244579255bea08830644dbc73a11dc8fb8f8c155c45e8499"/>
          <p:cNvPicPr>
            <a:picLocks noChangeAspect="1"/>
          </p:cNvPicPr>
          <p:nvPr/>
        </p:nvPicPr>
        <p:blipFill>
          <a:blip r:embed="rId2"/>
          <a:stretch>
            <a:fillRect/>
          </a:stretch>
        </p:blipFill>
        <p:spPr>
          <a:xfrm>
            <a:off x="4297045" y="1049655"/>
            <a:ext cx="3592982" cy="5040000"/>
          </a:xfrm>
          <a:prstGeom prst="rect">
            <a:avLst/>
          </a:prstGeom>
        </p:spPr>
      </p:pic>
      <p:pic>
        <p:nvPicPr>
          <p:cNvPr id="6" name="图片 5" descr="9cfeca1c3488646e94bd9ecd641d7a114cc2eb1a3fb13891c6b59e3d544feb47"/>
          <p:cNvPicPr>
            <a:picLocks noChangeAspect="1"/>
          </p:cNvPicPr>
          <p:nvPr/>
        </p:nvPicPr>
        <p:blipFill>
          <a:blip r:embed="rId3"/>
          <a:stretch>
            <a:fillRect/>
          </a:stretch>
        </p:blipFill>
        <p:spPr>
          <a:xfrm>
            <a:off x="8043545" y="1049655"/>
            <a:ext cx="3600000" cy="4873108"/>
          </a:xfrm>
          <a:prstGeom prst="rect">
            <a:avLst/>
          </a:prstGeom>
        </p:spPr>
      </p:pic>
      <p:pic>
        <p:nvPicPr>
          <p:cNvPr id="7" name="图片 6" descr="7478685305de8fdc5cdff167b4d5dba25bd818c547cf4f072181e9ab97514302"/>
          <p:cNvPicPr/>
          <p:nvPr/>
        </p:nvPicPr>
        <p:blipFill>
          <a:blip r:embed="rId4"/>
          <a:stretch>
            <a:fillRect/>
          </a:stretch>
        </p:blipFill>
        <p:spPr>
          <a:xfrm>
            <a:off x="454660" y="1049655"/>
            <a:ext cx="3600000" cy="504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可信存证竞品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飞洛印（</a:t>
            </a:r>
            <a:r>
              <a:rPr lang="en-US" altLang="zh-CN" b="1" dirty="0">
                <a:ea typeface="微软雅黑" panose="020B0503020204020204" pitchFamily="34" charset="-122"/>
                <a:cs typeface="+mn-ea"/>
                <a:sym typeface="Arial" panose="020B0604020202090204" pitchFamily="34" charset="0"/>
                <a:hlinkClick r:id="rId1" action="ppaction://hlinkfile"/>
              </a:rPr>
              <a:t>iPhone</a:t>
            </a:r>
            <a:r>
              <a:rPr lang="zh-CN" altLang="en-US" b="1" dirty="0">
                <a:ea typeface="微软雅黑" panose="020B0503020204020204" pitchFamily="34" charset="-122"/>
                <a:cs typeface="+mn-ea"/>
                <a:sym typeface="Arial" panose="020B0604020202090204" pitchFamily="34" charset="0"/>
                <a:hlinkClick r:id="rId1" action="ppaction://hlinkfile"/>
              </a:rPr>
              <a:t>版）</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5" name="图片 4" descr="8d8a85596257a9cc1e739daa0e0233e3b65452ee9882c515f9c87b988ac6656b"/>
          <p:cNvPicPr>
            <a:picLocks noChangeAspect="1"/>
          </p:cNvPicPr>
          <p:nvPr/>
        </p:nvPicPr>
        <p:blipFill>
          <a:blip r:embed="rId2"/>
          <a:stretch>
            <a:fillRect/>
          </a:stretch>
        </p:blipFill>
        <p:spPr>
          <a:xfrm>
            <a:off x="8132445" y="997585"/>
            <a:ext cx="3600000" cy="5082032"/>
          </a:xfrm>
          <a:prstGeom prst="rect">
            <a:avLst/>
          </a:prstGeom>
        </p:spPr>
      </p:pic>
      <p:pic>
        <p:nvPicPr>
          <p:cNvPr id="6" name="图片 5" descr="85a07ef2720f2f788dfb00dc24f18a5c46fb8ec940591541158eac26ae6adfc5"/>
          <p:cNvPicPr/>
          <p:nvPr/>
        </p:nvPicPr>
        <p:blipFill>
          <a:blip r:embed="rId3"/>
          <a:stretch>
            <a:fillRect/>
          </a:stretch>
        </p:blipFill>
        <p:spPr>
          <a:xfrm>
            <a:off x="454660" y="1060450"/>
            <a:ext cx="3600000" cy="5040000"/>
          </a:xfrm>
          <a:prstGeom prst="rect">
            <a:avLst/>
          </a:prstGeom>
        </p:spPr>
      </p:pic>
      <p:pic>
        <p:nvPicPr>
          <p:cNvPr id="8" name="图片 7" descr="81d26b0c877f838d597714fe6e47488295cede3ac29035e87a6473f47a0479fd"/>
          <p:cNvPicPr/>
          <p:nvPr/>
        </p:nvPicPr>
        <p:blipFill>
          <a:blip r:embed="rId4"/>
          <a:stretch>
            <a:fillRect/>
          </a:stretch>
        </p:blipFill>
        <p:spPr>
          <a:xfrm>
            <a:off x="4296410" y="1039495"/>
            <a:ext cx="3600000" cy="504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通用型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数字资产解决方案的思考</a:t>
            </a:r>
            <a:endParaRPr lang="zh-CN" altLang="en-US"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939165" y="4350385"/>
            <a:ext cx="1023810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数字资产类解决方案</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产品在业内仍然属于较为敏感的方向，腾讯区块链、百度超级链和京东智臻链等几乎只字未提，明确表示已进入该方向探索的有蚂蚁区块链、趣链科技、布比区块链、</a:t>
            </a:r>
            <a:r>
              <a:rPr lang="en-US" altLang="zh-CN" sz="1600" dirty="0">
                <a:latin typeface="+mn-ea"/>
                <a:ea typeface="+mn-ea"/>
                <a:cs typeface="+mn-ea"/>
                <a:sym typeface="Arial" panose="020B0604020202090204" pitchFamily="34" charset="0"/>
              </a:rPr>
              <a:t>33</a:t>
            </a:r>
            <a:r>
              <a:rPr lang="zh-CN" altLang="en-US" sz="1600" dirty="0">
                <a:latin typeface="+mn-ea"/>
                <a:ea typeface="+mn-ea"/>
                <a:cs typeface="+mn-ea"/>
                <a:sym typeface="Arial" panose="020B0604020202090204" pitchFamily="34" charset="0"/>
              </a:rPr>
              <a:t>复杂美等。</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云象区块链官网所列产品</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解决方案中并未提及数字资产，但其解决方案中的资产证券化、金融资产交易和供应链金融等均有涉及数字资产，该策略可作为</a:t>
            </a:r>
            <a:r>
              <a:rPr lang="en-US" altLang="zh-CN" sz="1600" dirty="0">
                <a:latin typeface="+mn-ea"/>
                <a:ea typeface="+mn-ea"/>
                <a:cs typeface="+mn-ea"/>
                <a:sym typeface="Arial" panose="020B0604020202090204" pitchFamily="34" charset="0"/>
              </a:rPr>
              <a:t>BAC</a:t>
            </a:r>
            <a:r>
              <a:rPr lang="zh-CN" altLang="en-US" sz="1600" dirty="0">
                <a:latin typeface="+mn-ea"/>
                <a:ea typeface="+mn-ea"/>
                <a:cs typeface="+mn-ea"/>
                <a:sym typeface="Arial" panose="020B0604020202090204" pitchFamily="34" charset="0"/>
              </a:rPr>
              <a:t>的包装参考。</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人民网</a:t>
            </a: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年有一篇文章</a:t>
            </a:r>
            <a:r>
              <a:rPr lang="zh-CN" altLang="en-US" sz="1600" dirty="0">
                <a:latin typeface="+mn-ea"/>
                <a:ea typeface="+mn-ea"/>
                <a:cs typeface="+mn-ea"/>
                <a:sym typeface="Arial" panose="020B0604020202090204" pitchFamily="34" charset="0"/>
                <a:hlinkClick r:id="rId1"/>
              </a:rPr>
              <a:t>《资产数字化（ABC）的未来发展》</a:t>
            </a:r>
            <a:r>
              <a:rPr lang="zh-CN" altLang="en-US" sz="1600" dirty="0">
                <a:latin typeface="+mn-ea"/>
                <a:ea typeface="+mn-ea"/>
                <a:cs typeface="+mn-ea"/>
                <a:sym typeface="Arial" panose="020B0604020202090204" pitchFamily="34" charset="0"/>
              </a:rPr>
              <a:t>，并未否定数字资产的发展，也提出了两种数字资产类型：传统资产的数字化和全新的可编程数字化资产。因此，可以考虑提高数字资产</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化的优先级。</a:t>
            </a: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2"/>
            </p:custDataLst>
          </p:nvPr>
        </p:nvGraphicFramePr>
        <p:xfrm>
          <a:off x="828675" y="1245235"/>
          <a:ext cx="10458450" cy="2576830"/>
        </p:xfrm>
        <a:graphic>
          <a:graphicData uri="http://schemas.openxmlformats.org/drawingml/2006/table">
            <a:tbl>
              <a:tblPr firstRow="1" bandRow="1">
                <a:tableStyleId>{7E9639D4-E3E2-4D34-9284-5A2195B3D0D7}</a:tableStyleId>
              </a:tblPr>
              <a:tblGrid>
                <a:gridCol w="950595"/>
                <a:gridCol w="2546350"/>
                <a:gridCol w="4286885"/>
                <a:gridCol w="2674620"/>
              </a:tblGrid>
              <a:tr h="356870">
                <a:tc>
                  <a:txBody>
                    <a:bodyPr/>
                    <a:p>
                      <a:pPr algn="ctr">
                        <a:buClrTx/>
                        <a:buSzTx/>
                        <a:buFontTx/>
                        <a:buNone/>
                      </a:pP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蚂蚁区块链</a:t>
                      </a: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趣链科技</a:t>
                      </a: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布比区块链</a:t>
                      </a:r>
                      <a:endParaRPr lang="zh-CN" sz="1800">
                        <a:latin typeface="微软雅黑" panose="020B0503020204020204" pitchFamily="34" charset="-122"/>
                        <a:ea typeface="微软雅黑" panose="020B0503020204020204" pitchFamily="34" charset="-122"/>
                      </a:endParaRPr>
                    </a:p>
                  </a:txBody>
                  <a:tcPr marL="12700" marR="12700" marT="12700" vert="horz" anchor="ctr"/>
                </a:tc>
              </a:tr>
              <a:tr h="290830">
                <a:tc>
                  <a:txBody>
                    <a:bodyPr/>
                    <a:p>
                      <a:pPr indent="0" algn="ctr">
                        <a:buNone/>
                      </a:pPr>
                      <a:r>
                        <a:rPr lang="zh-CN" sz="1400" b="1">
                          <a:solidFill>
                            <a:schemeClr val="tx2"/>
                          </a:solidFill>
                        </a:rPr>
                        <a:t>解决方案</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hlinkClick r:id="rId3" action="ppaction://hlinkfile"/>
                        </a:rPr>
                        <a:t>数字资产流转解决方案</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hlinkClick r:id="rId4" action="ppaction://hlinkfile"/>
                        </a:rPr>
                        <a:t>区块链数字资产</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hlinkClick r:id="rId5" action="ppaction://hlinkfile"/>
                        </a:rPr>
                        <a:t>数字资产</a:t>
                      </a:r>
                      <a:endParaRPr lang="zh-CN" altLang="en-US" sz="1100">
                        <a:solidFill>
                          <a:schemeClr val="tx2"/>
                        </a:solidFill>
                      </a:endParaRPr>
                    </a:p>
                  </a:txBody>
                  <a:tcPr marL="12700" marR="12700" marT="12700" vert="horz" anchor="ctr"/>
                </a:tc>
              </a:tr>
              <a:tr h="894715">
                <a:tc>
                  <a:txBody>
                    <a:bodyPr/>
                    <a:p>
                      <a:pPr indent="0" algn="ctr">
                        <a:buNone/>
                      </a:pPr>
                      <a:r>
                        <a:rPr lang="zh-CN" sz="1400" b="1">
                          <a:solidFill>
                            <a:schemeClr val="tx2"/>
                          </a:solidFill>
                        </a:rPr>
                        <a:t>简要介绍</a:t>
                      </a:r>
                      <a:endParaRPr lang="zh-CN" altLang="en-US" sz="1400" b="1">
                        <a:solidFill>
                          <a:schemeClr val="tx2"/>
                        </a:solidFill>
                      </a:endParaRPr>
                    </a:p>
                  </a:txBody>
                  <a:tcPr marL="12700" marR="12700" marT="12700" vert="horz" anchor="ctr"/>
                </a:tc>
                <a:tc>
                  <a:txBody>
                    <a:bodyPr/>
                    <a:p>
                      <a:pPr indent="0">
                        <a:buNone/>
                      </a:pPr>
                      <a:r>
                        <a:rPr lang="zh-CN" sz="1100">
                          <a:solidFill>
                            <a:schemeClr val="tx2"/>
                          </a:solidFill>
                        </a:rPr>
                        <a:t>利用区块链技术，使各类商品（包括但不限于农产品、文化艺术品、版权、知识产权、电子仓单等）上链形成数字资产，打通线上线下流转、消费场景。</a:t>
                      </a:r>
                      <a:endParaRPr lang="zh-CN" altLang="en-US" sz="1100">
                        <a:solidFill>
                          <a:schemeClr val="tx2"/>
                        </a:solidFill>
                      </a:endParaRPr>
                    </a:p>
                  </a:txBody>
                  <a:tcPr marL="12700" marR="12700" marT="12700" vert="horz" anchor="ctr"/>
                </a:tc>
                <a:tc>
                  <a:txBody>
                    <a:bodyPr/>
                    <a:p>
                      <a:pPr indent="0">
                        <a:buNone/>
                      </a:pPr>
                      <a:r>
                        <a:rPr lang="zh-CN" sz="1100">
                          <a:solidFill>
                            <a:schemeClr val="tx2"/>
                          </a:solidFill>
                        </a:rPr>
                        <a:t>将传统的非标资产转换为区块链上的标准化数字资产，并在区块链上进行交易，将线下交易线上化的同时，对交易的每一个步骤进行上链存证；参与机构共享交易账本，在清结算时无需进行二次对账，降低交易与清结算成本。</a:t>
                      </a:r>
                      <a:endParaRPr lang="zh-CN" altLang="en-US" sz="1100">
                        <a:solidFill>
                          <a:schemeClr val="tx2"/>
                        </a:solidFill>
                      </a:endParaRPr>
                    </a:p>
                  </a:txBody>
                  <a:tcPr marL="12700" marR="12700" marT="12700" vert="horz" anchor="ctr"/>
                </a:tc>
                <a:tc>
                  <a:txBody>
                    <a:bodyPr/>
                    <a:p>
                      <a:pPr indent="0">
                        <a:buNone/>
                      </a:pPr>
                      <a:r>
                        <a:rPr lang="zh-CN" sz="1100">
                          <a:solidFill>
                            <a:schemeClr val="tx2"/>
                          </a:solidFill>
                        </a:rPr>
                        <a:t>以API/SDK的形式为企业（个人）用户，提供场景化的区块链数字资产服务，让使用区块链技术更简单、便捷，共同打造自由开放的数字资产流通网络。</a:t>
                      </a:r>
                      <a:endParaRPr lang="zh-CN" altLang="en-US" sz="1100">
                        <a:solidFill>
                          <a:schemeClr val="tx2"/>
                        </a:solidFill>
                      </a:endParaRPr>
                    </a:p>
                  </a:txBody>
                  <a:tcPr marL="12700" marR="12700" marT="12700" vert="horz" anchor="ctr"/>
                </a:tc>
              </a:tr>
              <a:tr h="426085">
                <a:tc>
                  <a:txBody>
                    <a:bodyPr/>
                    <a:p>
                      <a:pPr indent="0" algn="ctr">
                        <a:buNone/>
                      </a:pPr>
                      <a:r>
                        <a:rPr lang="zh-CN" sz="1400" b="1">
                          <a:solidFill>
                            <a:schemeClr val="tx2"/>
                          </a:solidFill>
                        </a:rPr>
                        <a:t>核心功能</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rPr>
                        <a:t>资产上链、数字化营销、积分商城、资产跟踪管理和流通平台等</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资产上链、资产交易、资产清结算等</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资产登记、发行、交易、管理和清结算等</a:t>
                      </a:r>
                      <a:endParaRPr lang="zh-CN" altLang="en-US" sz="1100">
                        <a:solidFill>
                          <a:schemeClr val="tx2"/>
                        </a:solidFill>
                      </a:endParaRPr>
                    </a:p>
                  </a:txBody>
                  <a:tcPr marL="12700" marR="12700" marT="12700" vert="horz" anchor="ctr"/>
                </a:tc>
              </a:tr>
              <a:tr h="608330">
                <a:tc>
                  <a:txBody>
                    <a:bodyPr/>
                    <a:p>
                      <a:pPr indent="0" algn="ctr">
                        <a:buNone/>
                      </a:pPr>
                      <a:r>
                        <a:rPr lang="zh-CN" sz="1400" b="1">
                          <a:solidFill>
                            <a:schemeClr val="tx2"/>
                          </a:solidFill>
                        </a:rPr>
                        <a:t>应用案例/合作伙伴</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rPr>
                        <a:t>米斗科技、仓海帮</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2019年5月.积分里程互换平台(中国南方航空）</a:t>
                      </a:r>
                      <a:endParaRPr lang="zh-CN" sz="1100">
                        <a:solidFill>
                          <a:schemeClr val="tx2"/>
                        </a:solidFill>
                      </a:endParaRPr>
                    </a:p>
                    <a:p>
                      <a:pPr indent="0" algn="ctr">
                        <a:buNone/>
                      </a:pPr>
                      <a:r>
                        <a:rPr lang="zh-CN" sz="1100">
                          <a:solidFill>
                            <a:schemeClr val="tx2"/>
                          </a:solidFill>
                        </a:rPr>
                        <a:t>2018年11月.贵宾客户权益积分管理系统（北京银行）</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据称已应用于商业积分、电子券、预付卡、游戏装备、保险卡单和证券化资产等场景。</a:t>
                      </a:r>
                      <a:endParaRPr lang="zh-CN" altLang="en-US" sz="1100">
                        <a:solidFill>
                          <a:schemeClr val="tx2"/>
                        </a:solidFill>
                      </a:endParaRPr>
                    </a:p>
                  </a:txBody>
                  <a:tcPr marL="12700" marR="12700" marT="12700" vert="horz"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竞品简要分析（行业型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供应链金融）</a:t>
            </a:r>
            <a:endParaRPr lang="zh-CN" altLang="en-US"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287020" y="5132705"/>
            <a:ext cx="1161859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相比通用型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的同质化现象明显，行业型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在实现路径和功能模块等方面有一定的差别。</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目前，几乎只有趣链科技明确提出做供应链金融</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产品，且将其拆分成六个细分领域，并在每个领域开发相应产品，既可满足行业通用需求，也能快速响应定制化需求。综合产品能力、运营数据等方面考量，产品综合能力位列行业前茅。</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若须进一步信息，须以企业名义或邀请码等形式，方能注册账户并进行产品体验，且均未提供用户使用手册或产品文档等信息。</a:t>
            </a:r>
            <a:endParaRPr lang="zh-CN" altLang="en-US" sz="1600" dirty="0">
              <a:latin typeface="+mn-ea"/>
              <a:ea typeface="+mn-ea"/>
              <a:cs typeface="+mn-ea"/>
              <a:sym typeface="Arial" panose="020B0604020202090204" pitchFamily="34" charset="0"/>
            </a:endParaRPr>
          </a:p>
        </p:txBody>
      </p:sp>
      <p:graphicFrame>
        <p:nvGraphicFramePr>
          <p:cNvPr id="4" name="表格 3"/>
          <p:cNvGraphicFramePr/>
          <p:nvPr>
            <p:custDataLst>
              <p:tags r:id="rId1"/>
            </p:custDataLst>
          </p:nvPr>
        </p:nvGraphicFramePr>
        <p:xfrm>
          <a:off x="869950" y="1046988"/>
          <a:ext cx="10035540" cy="3954145"/>
        </p:xfrm>
        <a:graphic>
          <a:graphicData uri="http://schemas.openxmlformats.org/drawingml/2006/table">
            <a:tbl>
              <a:tblPr firstRow="1" bandRow="1">
                <a:tableStyleId>{7E9639D4-E3E2-4D34-9284-5A2195B3D0D7}</a:tableStyleId>
              </a:tblPr>
              <a:tblGrid>
                <a:gridCol w="1433195"/>
                <a:gridCol w="2288540"/>
                <a:gridCol w="3138170"/>
                <a:gridCol w="3175635"/>
              </a:tblGrid>
              <a:tr h="424180">
                <a:tc>
                  <a:txBody>
                    <a:bodyPr/>
                    <a:p>
                      <a:pPr indent="0" algn="ctr">
                        <a:buNone/>
                      </a:pPr>
                      <a:endParaRPr lang="en-US" altLang="en-US" sz="1200"/>
                    </a:p>
                  </a:txBody>
                  <a:tcPr marL="12700" marR="12700" marT="12700" vert="horz" anchor="ctr">
                    <a:lnL w="28575" cap="flat" cmpd="sng" algn="ctr">
                      <a:solidFill>
                        <a:schemeClr val="tx1"/>
                      </a:solidFill>
                      <a:prstDash val="solid"/>
                      <a:miter lim="800000"/>
                    </a:lnL>
                    <a:lnR w="28575">
                      <a:solidFill>
                        <a:schemeClr val="tx1"/>
                      </a:solidFill>
                      <a:prstDash val="solid"/>
                    </a:lnR>
                    <a:lnT w="28575" cap="flat" cmpd="sng" algn="ctr">
                      <a:solidFill>
                        <a:schemeClr val="tx1"/>
                      </a:solidFill>
                      <a:prstDash val="solid"/>
                      <a:miter lim="800000"/>
                    </a:lnT>
                    <a:solidFill>
                      <a:srgbClr val="1E53A4"/>
                    </a:solidFill>
                  </a:tcPr>
                </a:tc>
                <a:tc>
                  <a:txBody>
                    <a:bodyPr/>
                    <a:p>
                      <a:pPr indent="0" algn="ctr">
                        <a:buNone/>
                      </a:pPr>
                      <a:r>
                        <a:rPr lang="zh-CN" sz="1200"/>
                        <a:t>趣链科技</a:t>
                      </a:r>
                      <a:endParaRPr lang="zh-CN" sz="1200"/>
                    </a:p>
                    <a:p>
                      <a:pPr indent="0" algn="ctr">
                        <a:buNone/>
                      </a:pPr>
                      <a:r>
                        <a:rPr lang="zh-CN" sz="1200"/>
                        <a:t>数据时间：20/06</a:t>
                      </a:r>
                      <a:endParaRPr lang="zh-CN" altLang="en-US" sz="1200"/>
                    </a:p>
                  </a:txBody>
                  <a:tcPr marL="12700" marR="12700" marT="12700" vert="horz" anchor="ctr">
                    <a:lnL w="28575">
                      <a:solidFill>
                        <a:schemeClr val="tx1"/>
                      </a:solidFill>
                      <a:prstDash val="solid"/>
                    </a:lnL>
                    <a:lnR w="28575">
                      <a:solidFill>
                        <a:schemeClr val="tx1"/>
                      </a:solidFill>
                      <a:prstDash val="solid"/>
                    </a:lnR>
                    <a:lnT w="28575" cap="flat" cmpd="sng" algn="ctr">
                      <a:solidFill>
                        <a:schemeClr val="tx1"/>
                      </a:solidFill>
                      <a:prstDash val="solid"/>
                      <a:miter lim="800000"/>
                    </a:lnT>
                    <a:lnB w="28575" cap="flat" cmpd="sng" algn="ctr">
                      <a:solidFill>
                        <a:schemeClr val="tx1"/>
                      </a:solidFill>
                      <a:prstDash val="solid"/>
                      <a:miter lim="800000"/>
                    </a:lnB>
                    <a:solidFill>
                      <a:srgbClr val="1E53A4"/>
                    </a:solidFill>
                  </a:tcPr>
                </a:tc>
                <a:tc>
                  <a:txBody>
                    <a:bodyPr/>
                    <a:p>
                      <a:pPr indent="0" algn="ctr">
                        <a:buNone/>
                      </a:pPr>
                      <a:r>
                        <a:rPr lang="zh-CN" sz="1200"/>
                        <a:t>布比区块链</a:t>
                      </a:r>
                      <a:endParaRPr lang="zh-CN" sz="1200"/>
                    </a:p>
                    <a:p>
                      <a:pPr indent="0" algn="ctr">
                        <a:buNone/>
                      </a:pPr>
                      <a:r>
                        <a:rPr lang="zh-CN" sz="1200"/>
                        <a:t>数据时间：20/02</a:t>
                      </a:r>
                      <a:endParaRPr lang="zh-CN" altLang="en-US" sz="1200"/>
                    </a:p>
                  </a:txBody>
                  <a:tcPr marL="12700" marR="12700" marT="12700" vert="horz" anchor="ctr">
                    <a:lnL w="28575">
                      <a:solidFill>
                        <a:schemeClr val="tx1"/>
                      </a:solidFill>
                      <a:prstDash val="solid"/>
                    </a:lnL>
                    <a:lnT w="28575" cap="flat" cmpd="sng" algn="ctr">
                      <a:solidFill>
                        <a:schemeClr val="tx1"/>
                      </a:solidFill>
                      <a:prstDash val="solid"/>
                      <a:miter lim="800000"/>
                    </a:lnT>
                    <a:solidFill>
                      <a:srgbClr val="1E53A4"/>
                    </a:solidFill>
                  </a:tcPr>
                </a:tc>
                <a:tc>
                  <a:txBody>
                    <a:bodyPr/>
                    <a:p>
                      <a:pPr indent="0" algn="ctr">
                        <a:buNone/>
                      </a:pPr>
                      <a:r>
                        <a:rPr lang="zh-CN" sz="1200"/>
                        <a:t>腾讯区块链（</a:t>
                      </a:r>
                      <a:r>
                        <a:rPr lang="en-US" altLang="zh-CN" sz="1200"/>
                        <a:t>TrustSQL</a:t>
                      </a:r>
                      <a:r>
                        <a:rPr lang="zh-CN" altLang="en-US" sz="1200"/>
                        <a:t>）</a:t>
                      </a:r>
                      <a:endParaRPr lang="zh-CN" sz="1200"/>
                    </a:p>
                    <a:p>
                      <a:pPr indent="0" algn="ctr">
                        <a:buNone/>
                      </a:pPr>
                      <a:r>
                        <a:rPr lang="zh-CN" sz="1200"/>
                        <a:t>数据时间：19/08</a:t>
                      </a:r>
                      <a:endParaRPr lang="zh-CN" altLang="en-US" sz="1200"/>
                    </a:p>
                  </a:txBody>
                  <a:tcPr marL="12700" marR="12700" marT="12700" vert="horz" anchor="ctr">
                    <a:lnR>
                      <a:noFill/>
                    </a:lnR>
                    <a:lnT>
                      <a:noFill/>
                    </a:lnT>
                    <a:solidFill>
                      <a:srgbClr val="1E53A4"/>
                    </a:solidFill>
                  </a:tcPr>
                </a:tc>
              </a:tr>
              <a:tr h="241300">
                <a:tc>
                  <a:txBody>
                    <a:bodyPr/>
                    <a:p>
                      <a:pPr indent="0" algn="ctr">
                        <a:buNone/>
                      </a:pPr>
                      <a:r>
                        <a:rPr lang="zh-CN" sz="1200" b="1">
                          <a:solidFill>
                            <a:schemeClr val="tx2"/>
                          </a:solidFill>
                        </a:rPr>
                        <a:t>产品名称</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rPr>
                        <a:t>飞洛供应链</a:t>
                      </a:r>
                      <a:endParaRPr lang="zh-CN" altLang="en-US" sz="1000">
                        <a:solidFill>
                          <a:schemeClr val="tx2"/>
                        </a:solidFill>
                        <a:ea typeface="+mn-lt"/>
                      </a:endParaRPr>
                    </a:p>
                  </a:txBody>
                  <a:tcPr marL="12700" marR="12700" marT="12700" vert="horz" anchor="ctr">
                    <a:lnT w="28575" cap="flat" cmpd="sng" algn="ctr">
                      <a:solidFill>
                        <a:schemeClr val="tx1"/>
                      </a:solidFill>
                      <a:prstDash val="solid"/>
                      <a:miter lim="800000"/>
                    </a:lnT>
                  </a:tcPr>
                </a:tc>
                <a:tc>
                  <a:txBody>
                    <a:bodyPr/>
                    <a:p>
                      <a:pPr indent="0" algn="ctr">
                        <a:buNone/>
                      </a:pPr>
                      <a:r>
                        <a:rPr lang="zh-CN" sz="1000">
                          <a:solidFill>
                            <a:schemeClr val="tx2"/>
                          </a:solidFill>
                          <a:ea typeface="+mn-lt"/>
                        </a:rPr>
                        <a:t>布比壹诺金融</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微企链</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定位/标签</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企业级SaaS服务平台</a:t>
                      </a:r>
                      <a:endParaRPr lang="zh-CN" sz="1000">
                        <a:solidFill>
                          <a:schemeClr val="tx2"/>
                        </a:solidFill>
                        <a:ea typeface="+mn-lt"/>
                        <a:cs typeface="+mn-lt"/>
                      </a:endParaRPr>
                    </a:p>
                    <a:p>
                      <a:pPr indent="0" algn="ctr">
                        <a:buNone/>
                      </a:pPr>
                      <a:r>
                        <a:rPr lang="zh-CN" sz="1000">
                          <a:solidFill>
                            <a:schemeClr val="tx2"/>
                          </a:solidFill>
                          <a:ea typeface="+mn-lt"/>
                          <a:cs typeface="+mn-lt"/>
                        </a:rPr>
                        <a:t>信筑价值，链上共赢</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rPr>
                        <a:t>首家分布式供应链金融网络</a:t>
                      </a:r>
                      <a:endParaRPr lang="zh-CN" sz="1000">
                        <a:solidFill>
                          <a:schemeClr val="tx2"/>
                        </a:solidFill>
                        <a:ea typeface="+mn-lt"/>
                      </a:endParaRPr>
                    </a:p>
                    <a:p>
                      <a:pPr indent="0" algn="ctr">
                        <a:buNone/>
                      </a:pPr>
                      <a:r>
                        <a:rPr lang="zh-CN" sz="1000">
                          <a:solidFill>
                            <a:schemeClr val="tx2"/>
                          </a:solidFill>
                          <a:ea typeface="+mn-lt"/>
                        </a:rPr>
                        <a:t>产业价值的链接者</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让你的应收账款流动起来</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407670">
                <a:tc>
                  <a:txBody>
                    <a:bodyPr/>
                    <a:p>
                      <a:pPr indent="0" algn="ctr">
                        <a:buNone/>
                      </a:pPr>
                      <a:r>
                        <a:rPr lang="zh-CN" sz="1200" b="1">
                          <a:solidFill>
                            <a:schemeClr val="tx2"/>
                          </a:solidFill>
                        </a:rPr>
                        <a:t>细分方向/产品能力</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rPr>
                        <a:t>应收账款、信用保险、资产证券化、数字仓单、物流供应链和绿色能源等</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身份认证、电子合同、资产管理、在线融资、数据保全、流程引擎、账户体系和资金安全等</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资产发行申请、贸易背景审核、付款承诺确认、债权凭证转让、保理融资和资产到期付款等</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668020">
                <a:tc>
                  <a:txBody>
                    <a:bodyPr/>
                    <a:p>
                      <a:pPr indent="0" algn="ctr">
                        <a:buNone/>
                      </a:pPr>
                      <a:r>
                        <a:rPr lang="zh-CN" sz="1200" b="1">
                          <a:solidFill>
                            <a:schemeClr val="tx2"/>
                          </a:solidFill>
                        </a:rPr>
                        <a:t>发展模式</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l">
                        <a:buNone/>
                      </a:pPr>
                      <a:r>
                        <a:rPr lang="zh-CN" sz="1000">
                          <a:solidFill>
                            <a:schemeClr val="tx2"/>
                          </a:solidFill>
                          <a:ea typeface="+mn-lt"/>
                          <a:cs typeface="+mn-lt"/>
                        </a:rPr>
                        <a:t>提供经过商业验证的标准化产品SaaS平台飞洛供应链、满足企业差异化需求的定制化服务、一站式业务服务与运营支持的专家级服务顾问。</a:t>
                      </a:r>
                      <a:endParaRPr lang="zh-CN" altLang="en-US" sz="1000">
                        <a:solidFill>
                          <a:schemeClr val="tx2"/>
                        </a:solidFill>
                        <a:ea typeface="+mn-lt"/>
                        <a:cs typeface="+mn-lt"/>
                      </a:endParaRPr>
                    </a:p>
                  </a:txBody>
                  <a:tcPr marL="12700" marR="12700" marT="12700" vert="horz" anchor="ctr"/>
                </a:tc>
                <a:tc>
                  <a:txBody>
                    <a:bodyPr/>
                    <a:p>
                      <a:pPr indent="0" algn="l">
                        <a:buNone/>
                      </a:pPr>
                      <a:r>
                        <a:rPr lang="zh-CN" sz="1000">
                          <a:solidFill>
                            <a:schemeClr val="tx2"/>
                          </a:solidFill>
                          <a:ea typeface="+mn-lt"/>
                        </a:rPr>
                        <a:t>积极布局产业生态及落地产品服务，辅助核心企业提升产业链条综合竞争力，降低整体成本；穿透底层资产为金融机构提供更多优质业务场景，实现其在供应链金融业务领域的降本增效。</a:t>
                      </a:r>
                      <a:endParaRPr lang="zh-CN" altLang="en-US" sz="1000">
                        <a:solidFill>
                          <a:schemeClr val="tx2"/>
                        </a:solidFill>
                        <a:ea typeface="+mn-lt"/>
                      </a:endParaRPr>
                    </a:p>
                  </a:txBody>
                  <a:tcPr marL="12700" marR="12700" marT="12700" vert="horz" anchor="ct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服务机构/用户数</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204个服务机构</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180+核心企业</a:t>
                      </a:r>
                      <a:endParaRPr lang="zh-CN" sz="1000">
                        <a:solidFill>
                          <a:schemeClr val="tx2"/>
                        </a:solidFill>
                        <a:ea typeface="+mn-lt"/>
                        <a:cs typeface="+mn-lt"/>
                      </a:endParaRPr>
                    </a:p>
                    <a:p>
                      <a:pPr indent="0" algn="ctr">
                        <a:buNone/>
                      </a:pPr>
                      <a:r>
                        <a:rPr lang="zh-CN" sz="1000">
                          <a:solidFill>
                            <a:schemeClr val="tx2"/>
                          </a:solidFill>
                          <a:ea typeface="+mn-lt"/>
                          <a:cs typeface="+mn-lt"/>
                        </a:rPr>
                        <a:t>4000+注册用户</a:t>
                      </a:r>
                      <a:endParaRPr lang="zh-CN" altLang="en-US" sz="1000">
                        <a:solidFill>
                          <a:schemeClr val="tx2"/>
                        </a:solidFill>
                        <a:ea typeface="+mn-lt"/>
                        <a:cs typeface="+mn-lt"/>
                      </a:endParaRPr>
                    </a:p>
                  </a:txBody>
                  <a:tcPr marL="12700" marR="12700" marT="12700" vert="horz" anchor="ctr">
                    <a:lnB w="6350" cap="flat" cmpd="sng" algn="ctr">
                      <a:solidFill>
                        <a:schemeClr val="tx1"/>
                      </a:solidFill>
                      <a:prstDash val="solid"/>
                      <a:miter lim="800000"/>
                    </a:lnB>
                  </a:tcPr>
                </a:tc>
                <a:tc>
                  <a:txBody>
                    <a:bodyPr/>
                    <a:p>
                      <a:pPr indent="0" algn="ctr">
                        <a:buNone/>
                      </a:pPr>
                      <a:r>
                        <a:rPr lang="zh-CN" sz="1000">
                          <a:solidFill>
                            <a:schemeClr val="tx2"/>
                          </a:solidFill>
                          <a:ea typeface="+mn-lt"/>
                          <a:cs typeface="+mn-lt"/>
                        </a:rPr>
                        <a:t>71家核心企业</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链上资金</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累计交易金额13.79亿元</a:t>
                      </a:r>
                      <a:endParaRPr lang="zh-CN" sz="1000">
                        <a:solidFill>
                          <a:schemeClr val="tx2"/>
                        </a:solidFill>
                        <a:ea typeface="+mn-lt"/>
                        <a:cs typeface="+mn-lt"/>
                      </a:endParaRPr>
                    </a:p>
                    <a:p>
                      <a:pPr indent="0" algn="ctr">
                        <a:buNone/>
                      </a:pPr>
                      <a:r>
                        <a:rPr lang="zh-CN" sz="1000">
                          <a:solidFill>
                            <a:schemeClr val="tx2"/>
                          </a:solidFill>
                          <a:ea typeface="+mn-lt"/>
                          <a:cs typeface="+mn-lt"/>
                        </a:rPr>
                        <a:t>累计融资金额6.49亿元</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资产总额200亿元</a:t>
                      </a:r>
                      <a:endParaRPr lang="zh-CN" sz="1000">
                        <a:solidFill>
                          <a:schemeClr val="tx2"/>
                        </a:solidFill>
                        <a:ea typeface="+mn-lt"/>
                        <a:cs typeface="+mn-lt"/>
                      </a:endParaRPr>
                    </a:p>
                    <a:p>
                      <a:pPr indent="0" algn="ctr">
                        <a:buNone/>
                      </a:pPr>
                      <a:r>
                        <a:rPr lang="zh-CN" sz="1000">
                          <a:solidFill>
                            <a:schemeClr val="tx2"/>
                          </a:solidFill>
                          <a:ea typeface="+mn-lt"/>
                          <a:cs typeface="+mn-lt"/>
                        </a:rPr>
                        <a:t>融资余额40亿+元</a:t>
                      </a:r>
                      <a:endParaRPr lang="zh-CN" altLang="en-US" sz="1000">
                        <a:solidFill>
                          <a:schemeClr val="tx2"/>
                        </a:solidFill>
                        <a:ea typeface="+mn-lt"/>
                        <a:cs typeface="+mn-lt"/>
                      </a:endParaRPr>
                    </a:p>
                  </a:txBody>
                  <a:tcPr marL="12700" marR="12700" marT="12700" vert="horz" anchor="ct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ea typeface="+mn-lt"/>
                          <a:cs typeface="+mn-lt"/>
                        </a:rPr>
                        <a:t>深交所无异议函和储架规模100 亿元</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tcPr>
                </a:tc>
              </a:tr>
              <a:tr h="241300">
                <a:tc>
                  <a:txBody>
                    <a:bodyPr/>
                    <a:p>
                      <a:pPr indent="0" algn="ctr">
                        <a:buNone/>
                      </a:pPr>
                      <a:r>
                        <a:rPr lang="zh-CN" sz="1200" b="1">
                          <a:solidFill>
                            <a:schemeClr val="tx2"/>
                          </a:solidFill>
                        </a:rPr>
                        <a:t>其他数据</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区块高度 1328</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凭证流转次数15000+</a:t>
                      </a:r>
                      <a:endParaRPr lang="zh-CN" altLang="en-US" sz="1000">
                        <a:solidFill>
                          <a:schemeClr val="tx2"/>
                        </a:solidFill>
                        <a:ea typeface="+mn-lt"/>
                        <a:cs typeface="+mn-lt"/>
                      </a:endParaRPr>
                    </a:p>
                  </a:txBody>
                  <a:tcPr marL="12700" marR="12700" marT="12700" vert="horz" anchor="ctr">
                    <a:lnT w="6350" cap="flat" cmpd="sng" algn="ctr">
                      <a:solidFill>
                        <a:schemeClr val="tx1"/>
                      </a:solidFill>
                      <a:prstDash val="solid"/>
                      <a:miter lim="800000"/>
                    </a:lnT>
                  </a:tcP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51790">
                <a:tc>
                  <a:txBody>
                    <a:bodyPr/>
                    <a:p>
                      <a:pPr indent="0" algn="ctr">
                        <a:buNone/>
                      </a:pPr>
                      <a:r>
                        <a:rPr lang="zh-CN" sz="1200" b="1">
                          <a:solidFill>
                            <a:schemeClr val="tx2"/>
                          </a:solidFill>
                        </a:rPr>
                        <a:t>合作伙伴</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招商银行、德邦证券、微软Azure等</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rPr>
                        <a:t>东方云、外运物流、众盈盈网、中金支付、随行付等</a:t>
                      </a:r>
                      <a:endParaRPr lang="zh-CN" altLang="en-US" sz="1000">
                        <a:solidFill>
                          <a:schemeClr val="tx2"/>
                        </a:solidFill>
                        <a:ea typeface="+mn-lt"/>
                      </a:endParaRPr>
                    </a:p>
                  </a:txBody>
                  <a:tcPr marL="12700" marR="12700" marT="12700" vert="horz" anchor="ct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530225">
                <a:tc>
                  <a:txBody>
                    <a:bodyPr/>
                    <a:p>
                      <a:pPr indent="0" algn="ctr">
                        <a:buNone/>
                      </a:pPr>
                      <a:r>
                        <a:rPr lang="zh-CN" sz="1200" b="1">
                          <a:solidFill>
                            <a:schemeClr val="tx2"/>
                          </a:solidFill>
                        </a:rPr>
                        <a:t>其他</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六大核心功能</a:t>
                      </a:r>
                      <a:r>
                        <a:rPr lang="en-US" altLang="zh-CN" sz="1000">
                          <a:solidFill>
                            <a:schemeClr val="tx2"/>
                          </a:solidFill>
                          <a:ea typeface="+mn-lt"/>
                          <a:cs typeface="+mn-lt"/>
                        </a:rPr>
                        <a:t>/</a:t>
                      </a:r>
                      <a:r>
                        <a:rPr lang="zh-CN" altLang="en-US" sz="1000">
                          <a:solidFill>
                            <a:schemeClr val="tx2"/>
                          </a:solidFill>
                          <a:ea typeface="+mn-lt"/>
                          <a:cs typeface="+mn-lt"/>
                        </a:rPr>
                        <a:t>细分产品</a:t>
                      </a:r>
                      <a:r>
                        <a:rPr lang="zh-CN" sz="1000">
                          <a:solidFill>
                            <a:schemeClr val="tx2"/>
                          </a:solidFill>
                          <a:ea typeface="+mn-lt"/>
                          <a:cs typeface="+mn-lt"/>
                        </a:rPr>
                        <a:t>均有1~3个案例落地；案例入选《2019年中国区块链+供应链金融研究报告》</a:t>
                      </a:r>
                      <a:endParaRPr lang="zh-CN" altLang="en-US" sz="1000">
                        <a:solidFill>
                          <a:schemeClr val="tx2"/>
                        </a:solidFill>
                        <a:ea typeface="+mn-lt"/>
                        <a:cs typeface="+mn-lt"/>
                      </a:endParaRPr>
                    </a:p>
                  </a:txBody>
                  <a:tcPr marL="12700" marR="12700" marT="12700" vert="horz" anchor="ctr">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7项供应链金融相关专利，参与国家自然科学基金支持的项目《基于网络生态的智慧供应链金融模式研究》</a:t>
                      </a:r>
                      <a:endParaRPr lang="zh-CN" altLang="en-US" sz="1000">
                        <a:solidFill>
                          <a:schemeClr val="tx2"/>
                        </a:solidFill>
                        <a:ea typeface="+mn-lt"/>
                        <a:cs typeface="+mn-lt"/>
                      </a:endParaRPr>
                    </a:p>
                  </a:txBody>
                  <a:tcPr marL="12700" marR="12700" marT="12700" vert="horz" anchor="ctr">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案例被巴曙松课题成果《大数据通俗读本》收录；入选2019可信区块链峰会高价值案例</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lnB w="28575" cap="flat" cmpd="sng" algn="ctr">
                      <a:solidFill>
                        <a:schemeClr val="tx1"/>
                      </a:solidFill>
                      <a:prstDash val="solid"/>
                      <a:miter lim="800000"/>
                    </a:lnB>
                  </a:tcPr>
                </a:tc>
              </a:tr>
            </a:tbl>
          </a:graphicData>
        </a:graphic>
      </p:graphicFrame>
      <p:sp>
        <p:nvSpPr>
          <p:cNvPr id="71" name="标题 4"/>
          <p:cNvSpPr txBox="1"/>
          <p:nvPr/>
        </p:nvSpPr>
        <p:spPr>
          <a:xfrm>
            <a:off x="3607435" y="6300470"/>
            <a:ext cx="749871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注：飞洛供应链和布比壹诺金融的数据来源于官网，微企链数据来源自《腾讯区块链白皮书（</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）》和网络</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1</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目标</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供应链金融竞品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飞洛供应链（拆分成六个细分领域）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4" name="图片 3" descr="屏幕快照 2020-06-08 下午5.28.27"/>
          <p:cNvPicPr/>
          <p:nvPr>
            <p:custDataLst>
              <p:tags r:id="rId2"/>
            </p:custDataLst>
          </p:nvPr>
        </p:nvPicPr>
        <p:blipFill>
          <a:blip r:embed="rId3"/>
          <a:stretch>
            <a:fillRect/>
          </a:stretch>
        </p:blipFill>
        <p:spPr>
          <a:xfrm>
            <a:off x="516255" y="1038225"/>
            <a:ext cx="5400040" cy="5187315"/>
          </a:xfrm>
          <a:prstGeom prst="rect">
            <a:avLst/>
          </a:prstGeom>
        </p:spPr>
      </p:pic>
      <p:pic>
        <p:nvPicPr>
          <p:cNvPr id="8" name="图片 7" descr="屏幕快照 2020-06-08 下午5.28.45"/>
          <p:cNvPicPr/>
          <p:nvPr/>
        </p:nvPicPr>
        <p:blipFill>
          <a:blip r:embed="rId4"/>
          <a:stretch>
            <a:fillRect/>
          </a:stretch>
        </p:blipFill>
        <p:spPr>
          <a:xfrm>
            <a:off x="6235065" y="3513455"/>
            <a:ext cx="5400040" cy="2651125"/>
          </a:xfrm>
          <a:prstGeom prst="rect">
            <a:avLst/>
          </a:prstGeom>
        </p:spPr>
      </p:pic>
      <p:sp>
        <p:nvSpPr>
          <p:cNvPr id="9" name="矩形 8"/>
          <p:cNvSpPr/>
          <p:nvPr/>
        </p:nvSpPr>
        <p:spPr>
          <a:xfrm>
            <a:off x="6295390" y="1278890"/>
            <a:ext cx="5279390" cy="19551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标题 4"/>
          <p:cNvSpPr txBox="1"/>
          <p:nvPr/>
        </p:nvSpPr>
        <p:spPr>
          <a:xfrm>
            <a:off x="6499225" y="1390015"/>
            <a:ext cx="4702810"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借助核心企业信用，末端小微企业将便捷的获得低成本融资，核心企业进行穿透式供应链管理，强化与链上企业的联结，资金端可获取优质资产，降低金融风险，拓宽在线金融服务。</a:t>
            </a:r>
            <a:endParaRPr lang="zh-CN" altLang="en-US" sz="1400" dirty="0">
              <a:solidFill>
                <a:schemeClr val="tx2"/>
              </a:solidFill>
              <a:latin typeface="+mn-ea"/>
              <a:ea typeface="+mn-ea"/>
              <a:cs typeface="+mn-ea"/>
              <a:sym typeface="Arial" panose="020B0604020202090204" pitchFamily="34" charset="0"/>
            </a:endParaRPr>
          </a:p>
        </p:txBody>
      </p:sp>
      <p:sp>
        <p:nvSpPr>
          <p:cNvPr id="11" name="矩形 10"/>
          <p:cNvSpPr/>
          <p:nvPr/>
        </p:nvSpPr>
        <p:spPr>
          <a:xfrm>
            <a:off x="6499225" y="2480310"/>
            <a:ext cx="2332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经过商业验证的标准化产品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8975090" y="2480310"/>
            <a:ext cx="2332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满足企业差异化需求的服务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供应链金融竞品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飞洛供应链（拆分成六个细分领域）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2" name="图片 1" descr="屏幕快照 2020-06-08 下午5.28.55"/>
          <p:cNvPicPr/>
          <p:nvPr>
            <p:custDataLst>
              <p:tags r:id="rId2"/>
            </p:custDataLst>
          </p:nvPr>
        </p:nvPicPr>
        <p:blipFill>
          <a:blip r:embed="rId3"/>
          <a:stretch>
            <a:fillRect/>
          </a:stretch>
        </p:blipFill>
        <p:spPr>
          <a:xfrm>
            <a:off x="401955" y="1344930"/>
            <a:ext cx="5574665" cy="2138680"/>
          </a:xfrm>
          <a:prstGeom prst="rect">
            <a:avLst/>
          </a:prstGeom>
        </p:spPr>
      </p:pic>
      <p:pic>
        <p:nvPicPr>
          <p:cNvPr id="5" name="图片 4" descr="屏幕快照 2020-06-08 下午5.29.02"/>
          <p:cNvPicPr/>
          <p:nvPr/>
        </p:nvPicPr>
        <p:blipFill>
          <a:blip r:embed="rId4"/>
          <a:stretch>
            <a:fillRect/>
          </a:stretch>
        </p:blipFill>
        <p:spPr>
          <a:xfrm>
            <a:off x="401955" y="3756025"/>
            <a:ext cx="5574665" cy="2230755"/>
          </a:xfrm>
          <a:prstGeom prst="rect">
            <a:avLst/>
          </a:prstGeom>
        </p:spPr>
      </p:pic>
      <p:pic>
        <p:nvPicPr>
          <p:cNvPr id="7" name="图片 6" descr="屏幕快照 2020-06-08 下午5.29.09"/>
          <p:cNvPicPr/>
          <p:nvPr/>
        </p:nvPicPr>
        <p:blipFill>
          <a:blip r:embed="rId5"/>
          <a:stretch>
            <a:fillRect/>
          </a:stretch>
        </p:blipFill>
        <p:spPr>
          <a:xfrm>
            <a:off x="6097905" y="3756660"/>
            <a:ext cx="5574665" cy="2230120"/>
          </a:xfrm>
          <a:prstGeom prst="rect">
            <a:avLst/>
          </a:prstGeom>
        </p:spPr>
      </p:pic>
      <p:pic>
        <p:nvPicPr>
          <p:cNvPr id="14" name="图片 13" descr="屏幕快照 2020-06-08 下午5.28.36"/>
          <p:cNvPicPr>
            <a:picLocks noChangeAspect="1"/>
          </p:cNvPicPr>
          <p:nvPr/>
        </p:nvPicPr>
        <p:blipFill>
          <a:blip r:embed="rId6"/>
          <a:stretch>
            <a:fillRect/>
          </a:stretch>
        </p:blipFill>
        <p:spPr>
          <a:xfrm>
            <a:off x="6097905" y="1344930"/>
            <a:ext cx="5575300" cy="22155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方向分析（通用型）</a:t>
            </a:r>
            <a:endParaRPr lang="en-US" altLang="zh-CN"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1329690" y="5478780"/>
            <a:ext cx="9594850"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现阶段，建议重点聚焦通用型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产品，优先推进身份管理、数字资产和数据协同等方向，产品形态先以</a:t>
            </a:r>
            <a:r>
              <a:rPr lang="en-US" altLang="zh-CN" sz="1600" dirty="0">
                <a:latin typeface="+mn-ea"/>
                <a:ea typeface="+mn-ea"/>
                <a:cs typeface="+mn-ea"/>
                <a:sym typeface="Arial" panose="020B0604020202090204" pitchFamily="34" charset="0"/>
              </a:rPr>
              <a:t>SDK/API</a:t>
            </a:r>
            <a:r>
              <a:rPr lang="zh-CN" altLang="en-US" sz="1600" dirty="0">
                <a:latin typeface="+mn-ea"/>
                <a:ea typeface="+mn-ea"/>
                <a:cs typeface="+mn-ea"/>
                <a:sym typeface="Arial" panose="020B0604020202090204" pitchFamily="34" charset="0"/>
              </a:rPr>
              <a:t>为主，微信小程序</a:t>
            </a:r>
            <a:r>
              <a:rPr lang="en-US" altLang="zh-CN" sz="1600" dirty="0">
                <a:latin typeface="+mn-ea"/>
                <a:ea typeface="+mn-ea"/>
                <a:cs typeface="+mn-ea"/>
                <a:sym typeface="Arial" panose="020B0604020202090204" pitchFamily="34" charset="0"/>
              </a:rPr>
              <a:t>/Web</a:t>
            </a:r>
            <a:r>
              <a:rPr lang="zh-CN" altLang="en-US" sz="1600" dirty="0">
                <a:latin typeface="+mn-ea"/>
                <a:ea typeface="+mn-ea"/>
                <a:cs typeface="+mn-ea"/>
                <a:sym typeface="Arial" panose="020B0604020202090204" pitchFamily="34" charset="0"/>
              </a:rPr>
              <a:t>为辅，若市场反馈较好，根据产品特点可考虑进一步是否做重。</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可信存证方面，Wesign已完成</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化，是以交付API/SDK的形式，主要面向B端用户，但目前客户的付费意愿普遍较低，走到维权这一步的情况比较少，暂时调低该优先级。</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1"/>
            </p:custDataLst>
          </p:nvPr>
        </p:nvGraphicFramePr>
        <p:xfrm>
          <a:off x="1329690" y="1101725"/>
          <a:ext cx="9496425" cy="4669790"/>
        </p:xfrm>
        <a:graphic>
          <a:graphicData uri="http://schemas.openxmlformats.org/drawingml/2006/table">
            <a:tbl>
              <a:tblPr firstRow="1" bandRow="1">
                <a:tableStyleId>{7E9639D4-E3E2-4D34-9284-5A2195B3D0D7}</a:tableStyleId>
              </a:tblPr>
              <a:tblGrid>
                <a:gridCol w="928370"/>
                <a:gridCol w="1270000"/>
                <a:gridCol w="1083310"/>
                <a:gridCol w="1151890"/>
                <a:gridCol w="1346200"/>
                <a:gridCol w="1066800"/>
                <a:gridCol w="1045845"/>
                <a:gridCol w="1008380"/>
                <a:gridCol w="595630"/>
              </a:tblGrid>
              <a:tr h="429895">
                <a:tc>
                  <a:txBody>
                    <a:bodyPr/>
                    <a:p>
                      <a:pPr indent="0" algn="ctr">
                        <a:buNone/>
                      </a:pPr>
                      <a:r>
                        <a:rPr lang="zh-CN" sz="1400"/>
                        <a:t>通用方向</a:t>
                      </a:r>
                      <a:endParaRPr lang="zh-CN" altLang="en-US" sz="1400"/>
                    </a:p>
                  </a:txBody>
                  <a:tcPr marL="12700" marR="12700" marT="12700" vert="horz" anchor="ctr">
                    <a:lnL w="28575" cap="flat" cmpd="sng" algn="ctr">
                      <a:solidFill>
                        <a:schemeClr val="tx1"/>
                      </a:solidFill>
                      <a:prstDash val="solid"/>
                      <a:miter lim="800000"/>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需求覆盖</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竞品丰富性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竞品成熟性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商业可行性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研发成本</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业务风险性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团队</a:t>
                      </a:r>
                      <a:r>
                        <a:rPr lang="zh-CN" sz="1600"/>
                        <a:t>必要性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优先级</a:t>
                      </a:r>
                      <a:endParaRPr lang="zh-CN" altLang="en-US" sz="1400"/>
                    </a:p>
                  </a:txBody>
                  <a:tcPr marL="12700" marR="12700" marT="12700" vert="horz" anchor="ctr">
                    <a:lnL w="6350">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6350">
                      <a:solidFill>
                        <a:schemeClr val="tx1"/>
                      </a:solidFill>
                      <a:prstDash val="solid"/>
                    </a:lnB>
                  </a:tcPr>
                </a:tc>
              </a:tr>
              <a:tr h="658495">
                <a:tc>
                  <a:txBody>
                    <a:bodyPr/>
                    <a:p>
                      <a:pPr indent="0" algn="ctr">
                        <a:buNone/>
                      </a:pPr>
                      <a:r>
                        <a:rPr lang="zh-CN" sz="1100">
                          <a:solidFill>
                            <a:schemeClr val="tx2"/>
                          </a:solidFill>
                        </a:rPr>
                        <a:t>身份管理/隐私保护/数据授权</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方案较多，实际产品较少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如蚂蚁区块链分布式身份服务DIS</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按量/包年收费等</a:t>
                      </a:r>
                      <a:endParaRPr lang="zh-CN" sz="1100">
                        <a:solidFill>
                          <a:schemeClr val="tx2"/>
                        </a:solidFill>
                      </a:endParaRPr>
                    </a:p>
                    <a:p>
                      <a:pPr indent="0" algn="ctr">
                        <a:buNone/>
                      </a:pPr>
                      <a:r>
                        <a:rPr lang="zh-CN" sz="1100">
                          <a:solidFill>
                            <a:schemeClr val="tx2"/>
                          </a:solidFill>
                        </a:rPr>
                        <a:t>按接口调用计费</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sz="1100">
                        <a:solidFill>
                          <a:schemeClr val="tx2"/>
                        </a:solidFill>
                      </a:endParaRPr>
                    </a:p>
                    <a:p>
                      <a:pPr indent="0" algn="ctr">
                        <a:buNone/>
                      </a:pPr>
                      <a:r>
                        <a:rPr lang="zh-CN" sz="1100">
                          <a:solidFill>
                            <a:schemeClr val="tx2"/>
                          </a:solidFill>
                        </a:rPr>
                        <a:t>已有WeID可参考</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61340">
                <a:tc>
                  <a:txBody>
                    <a:bodyPr/>
                    <a:p>
                      <a:pPr indent="0" algn="ctr">
                        <a:buNone/>
                      </a:pPr>
                      <a:r>
                        <a:rPr lang="zh-CN" sz="1100">
                          <a:solidFill>
                            <a:schemeClr val="tx2"/>
                          </a:solidFill>
                        </a:rPr>
                        <a:t>数字资产</a:t>
                      </a:r>
                      <a:r>
                        <a:rPr lang="en-US" altLang="zh-CN" sz="1100">
                          <a:solidFill>
                            <a:schemeClr val="tx2"/>
                          </a:solidFill>
                        </a:rPr>
                        <a:t>/</a:t>
                      </a:r>
                      <a:endParaRPr lang="en-US" altLang="zh-CN" sz="1100">
                        <a:solidFill>
                          <a:schemeClr val="tx2"/>
                        </a:solidFill>
                      </a:endParaRPr>
                    </a:p>
                    <a:p>
                      <a:pPr indent="0" algn="ctr">
                        <a:buNone/>
                      </a:pPr>
                      <a:r>
                        <a:rPr lang="zh-CN" altLang="en-US" sz="1100">
                          <a:solidFill>
                            <a:schemeClr val="tx2"/>
                          </a:solidFill>
                        </a:rPr>
                        <a:t>数字物权</a:t>
                      </a:r>
                      <a:endParaRPr lang="en-US" altLang="zh-CN"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中搞</a:t>
                      </a:r>
                      <a:endParaRPr lang="zh-CN" sz="1100">
                        <a:solidFill>
                          <a:schemeClr val="tx2"/>
                        </a:solidFill>
                      </a:endParaRPr>
                    </a:p>
                    <a:p>
                      <a:pPr indent="0" algn="ctr">
                        <a:buNone/>
                      </a:pPr>
                      <a:r>
                        <a:rPr lang="zh-CN" sz="1100">
                          <a:solidFill>
                            <a:schemeClr val="tx2"/>
                          </a:solidFill>
                        </a:rPr>
                        <a:t>偏金融方向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竞品较多，同质化较严重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可按资产规模收手续费等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61340">
                <a:tc>
                  <a:txBody>
                    <a:bodyPr/>
                    <a:p>
                      <a:pPr indent="0" algn="ctr">
                        <a:buNone/>
                      </a:pPr>
                      <a:r>
                        <a:rPr lang="zh-CN" sz="1100">
                          <a:solidFill>
                            <a:schemeClr val="tx2"/>
                          </a:solidFill>
                        </a:rPr>
                        <a:t>数据协同/</a:t>
                      </a:r>
                      <a:endParaRPr lang="zh-CN" sz="1100">
                        <a:solidFill>
                          <a:schemeClr val="tx2"/>
                        </a:solidFill>
                      </a:endParaRPr>
                    </a:p>
                    <a:p>
                      <a:pPr indent="0" algn="ctr">
                        <a:buNone/>
                      </a:pPr>
                      <a:r>
                        <a:rPr lang="zh-CN" sz="1100">
                          <a:solidFill>
                            <a:schemeClr val="tx2"/>
                          </a:solidFill>
                        </a:rPr>
                        <a:t>安全计算</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适合多方协作场景</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方案较多，实际产品较少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如蚂蚁区块链摩斯安全计算</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728980">
                <a:tc>
                  <a:txBody>
                    <a:bodyPr/>
                    <a:p>
                      <a:pPr indent="0" algn="ctr">
                        <a:buNone/>
                      </a:pPr>
                      <a:r>
                        <a:rPr lang="zh-CN" sz="1100">
                          <a:solidFill>
                            <a:schemeClr val="tx2"/>
                          </a:solidFill>
                        </a:rPr>
                        <a:t>防伪溯源</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食品、药品、高价值商品和公益等领域痛点明显</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sz="1100">
                        <a:solidFill>
                          <a:schemeClr val="tx2"/>
                        </a:solidFill>
                      </a:endParaRPr>
                    </a:p>
                    <a:p>
                      <a:pPr indent="0" algn="ctr">
                        <a:buNone/>
                      </a:pPr>
                      <a:r>
                        <a:rPr lang="zh-CN" sz="1100">
                          <a:solidFill>
                            <a:schemeClr val="tx2"/>
                          </a:solidFill>
                        </a:rPr>
                        <a:t>竞品较多，同质化较严重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如京东医药追溯平台</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可结合溯源商品价值和存证频率收费等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须结合物联网解决方案</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4</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84200">
                <a:tc>
                  <a:txBody>
                    <a:bodyPr/>
                    <a:p>
                      <a:pPr algn="ctr">
                        <a:buClrTx/>
                        <a:buSzTx/>
                        <a:buFontTx/>
                        <a:buNone/>
                      </a:pPr>
                      <a:r>
                        <a:rPr lang="en-US" sz="1100">
                          <a:solidFill>
                            <a:schemeClr val="tx2"/>
                          </a:solidFill>
                        </a:rPr>
                        <a:t>合同签名</a:t>
                      </a:r>
                      <a:endParaRPr 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中高</a:t>
                      </a:r>
                      <a:endParaRPr lang="en-US" sz="1100">
                        <a:solidFill>
                          <a:schemeClr val="tx2"/>
                        </a:solidFill>
                      </a:endParaRPr>
                    </a:p>
                    <a:p>
                      <a:pPr algn="ctr">
                        <a:buClrTx/>
                        <a:buSzTx/>
                        <a:buFontTx/>
                        <a:buNone/>
                      </a:pPr>
                      <a:r>
                        <a:rPr lang="en-US" sz="1100">
                          <a:solidFill>
                            <a:schemeClr val="tx2"/>
                          </a:solidFill>
                        </a:rPr>
                        <a:t>HR、租赁和采购等商业方向需求较大</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中高</a:t>
                      </a:r>
                      <a:endParaRPr lang="en-US" sz="1100">
                        <a:solidFill>
                          <a:schemeClr val="tx2"/>
                        </a:solidFill>
                      </a:endParaRPr>
                    </a:p>
                    <a:p>
                      <a:pPr algn="ctr">
                        <a:buClrTx/>
                        <a:buSzTx/>
                        <a:buFontTx/>
                        <a:buNone/>
                      </a:pPr>
                      <a:r>
                        <a:rPr lang="en-US" sz="1100">
                          <a:solidFill>
                            <a:schemeClr val="tx2"/>
                          </a:solidFill>
                        </a:rPr>
                        <a:t>竞品较多，同质化较严重</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高</a:t>
                      </a:r>
                      <a:endParaRPr lang="en-US" sz="1100">
                        <a:solidFill>
                          <a:schemeClr val="tx2"/>
                        </a:solidFill>
                      </a:endParaRPr>
                    </a:p>
                    <a:p>
                      <a:pPr algn="ctr">
                        <a:buClrTx/>
                        <a:buSzTx/>
                        <a:buFontTx/>
                        <a:buNone/>
                      </a:pPr>
                      <a:r>
                        <a:rPr lang="en-US" sz="1100">
                          <a:solidFill>
                            <a:schemeClr val="tx2"/>
                          </a:solidFill>
                        </a:rPr>
                        <a:t>如e签宝</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a:t>
                      </a:r>
                      <a:endParaRPr lang="en-US" sz="1100">
                        <a:solidFill>
                          <a:schemeClr val="tx2"/>
                        </a:solidFill>
                      </a:endParaRPr>
                    </a:p>
                    <a:p>
                      <a:pPr algn="ctr">
                        <a:buClrTx/>
                        <a:buSzTx/>
                        <a:buFontTx/>
                        <a:buNone/>
                      </a:pPr>
                      <a:r>
                        <a:rPr lang="en-US" sz="1100">
                          <a:solidFill>
                            <a:schemeClr val="tx2"/>
                          </a:solidFill>
                        </a:rPr>
                        <a:t>可按使用次数或会员服务收费等</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中低</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中低</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4</a:t>
                      </a:r>
                      <a:endParaRPr 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84200">
                <a:tc>
                  <a:txBody>
                    <a:bodyPr/>
                    <a:p>
                      <a:pPr indent="0" algn="ctr">
                        <a:buNone/>
                      </a:pPr>
                      <a:r>
                        <a:rPr lang="zh-CN" sz="1100">
                          <a:solidFill>
                            <a:schemeClr val="tx2"/>
                          </a:solidFill>
                        </a:rPr>
                        <a:t>可信存证</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有司法保护需求的行业痛点明显</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高</a:t>
                      </a:r>
                      <a:endParaRPr lang="zh-CN" sz="1100">
                        <a:solidFill>
                          <a:schemeClr val="tx2"/>
                        </a:solidFill>
                      </a:endParaRPr>
                    </a:p>
                    <a:p>
                      <a:pPr indent="0" algn="ctr">
                        <a:buNone/>
                      </a:pPr>
                      <a:r>
                        <a:rPr lang="zh-CN" sz="1100">
                          <a:solidFill>
                            <a:schemeClr val="tx2"/>
                          </a:solidFill>
                        </a:rPr>
                        <a:t>竞品最多，同质化最严重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如趣链飞洛印</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可按存证次数和大小收费等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低</a:t>
                      </a:r>
                      <a:endParaRPr lang="zh-CN" sz="1100">
                        <a:solidFill>
                          <a:schemeClr val="tx2"/>
                        </a:solidFill>
                      </a:endParaRPr>
                    </a:p>
                    <a:p>
                      <a:pPr indent="0" algn="ctr">
                        <a:buNone/>
                      </a:pPr>
                      <a:r>
                        <a:rPr lang="zh-CN" sz="1100">
                          <a:solidFill>
                            <a:schemeClr val="tx2"/>
                          </a:solidFill>
                        </a:rPr>
                        <a:t>微鉴证已完成</a:t>
                      </a:r>
                      <a:r>
                        <a:rPr lang="en-US" altLang="zh-CN" sz="1100">
                          <a:solidFill>
                            <a:schemeClr val="tx2"/>
                          </a:solidFill>
                        </a:rPr>
                        <a:t>SaaS</a:t>
                      </a:r>
                      <a:r>
                        <a:rPr lang="zh-CN" altLang="en-US" sz="1100">
                          <a:solidFill>
                            <a:schemeClr val="tx2"/>
                          </a:solidFill>
                        </a:rPr>
                        <a:t>化</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en-US" sz="1100">
                          <a:solidFill>
                            <a:schemeClr val="tx2"/>
                          </a:solidFill>
                        </a:rPr>
                        <a:t>1</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28575" cap="flat" cmpd="sng" algn="ctr">
                      <a:solidFill>
                        <a:schemeClr val="tx1"/>
                      </a:solidFill>
                      <a:prstDash val="solid"/>
                      <a:miter lim="800000"/>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方向分析（行业型）</a:t>
            </a:r>
            <a:endParaRPr lang="en-US" altLang="zh-CN"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1430655" y="5472430"/>
            <a:ext cx="9352280" cy="92710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早期的</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行业主要是通用型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产品，功能虽不复杂但覆盖面广，易于开拓市场。由于行业型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产品的业务复杂度较高，专业壁垒强，到行业中后期，行业型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产品才逐渐崭露头角。</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因此，就目前区块链行业应用发展情况来看，不适宜过多关注区块链行业型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产品，建议先聚焦通用型解决方案，并落地相关应用，积累行业经验，再考虑深入做行业型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a:t>
            </a: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1"/>
            </p:custDataLst>
          </p:nvPr>
        </p:nvGraphicFramePr>
        <p:xfrm>
          <a:off x="1296035" y="1171575"/>
          <a:ext cx="9621520" cy="4059555"/>
        </p:xfrm>
        <a:graphic>
          <a:graphicData uri="http://schemas.openxmlformats.org/drawingml/2006/table">
            <a:tbl>
              <a:tblPr firstRow="1" bandRow="1">
                <a:tableStyleId>{7E9639D4-E3E2-4D34-9284-5A2195B3D0D7}</a:tableStyleId>
              </a:tblPr>
              <a:tblGrid>
                <a:gridCol w="1059815"/>
                <a:gridCol w="1131570"/>
                <a:gridCol w="1172845"/>
                <a:gridCol w="1062990"/>
                <a:gridCol w="1245235"/>
                <a:gridCol w="899160"/>
                <a:gridCol w="1060450"/>
                <a:gridCol w="1351915"/>
                <a:gridCol w="637540"/>
              </a:tblGrid>
              <a:tr h="593725">
                <a:tc>
                  <a:txBody>
                    <a:bodyPr/>
                    <a:p>
                      <a:pPr algn="ctr">
                        <a:buClrTx/>
                        <a:buSzTx/>
                        <a:buFontTx/>
                        <a:buNone/>
                      </a:pPr>
                      <a:r>
                        <a:rPr lang="zh-CN" sz="1400"/>
                        <a:t>行业方向</a:t>
                      </a:r>
                      <a:endParaRPr lang="zh-CN" sz="1400"/>
                    </a:p>
                  </a:txBody>
                  <a:tcPr marL="12700" marR="12700" marT="12700" vert="horz" anchor="ctr">
                    <a:lnL w="28575" cap="flat" cmpd="sng" algn="ctr">
                      <a:solidFill>
                        <a:schemeClr val="tx1"/>
                      </a:solidFill>
                      <a:prstDash val="solid"/>
                      <a:miter lim="800000"/>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需求覆盖</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竞品丰富性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竞品成熟性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商业可行性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研发成本</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业务风险性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团队必要性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优先级</a:t>
                      </a:r>
                      <a:endParaRPr lang="zh-CN" sz="1400"/>
                    </a:p>
                  </a:txBody>
                  <a:tcPr marL="12700" marR="12700" marT="12700" vert="horz" anchor="ctr">
                    <a:lnL w="3175">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3175" cap="flat" cmpd="sng" algn="ctr">
                      <a:solidFill>
                        <a:schemeClr val="tx1"/>
                      </a:solidFill>
                      <a:prstDash val="solid"/>
                      <a:miter lim="800000"/>
                    </a:lnB>
                  </a:tcPr>
                </a:tc>
              </a:tr>
              <a:tr h="278130">
                <a:tc>
                  <a:txBody>
                    <a:bodyPr/>
                    <a:p>
                      <a:pPr algn="ctr">
                        <a:buClrTx/>
                        <a:buSzTx/>
                        <a:buNone/>
                      </a:pPr>
                      <a:r>
                        <a:rPr lang="zh-CN" sz="1100">
                          <a:solidFill>
                            <a:schemeClr val="tx2"/>
                          </a:solidFill>
                        </a:rPr>
                        <a:t>跨境支付</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8130">
                <a:tc>
                  <a:txBody>
                    <a:bodyPr/>
                    <a:p>
                      <a:pPr algn="ctr">
                        <a:buClrTx/>
                        <a:buSzTx/>
                        <a:buNone/>
                      </a:pPr>
                      <a:r>
                        <a:rPr lang="zh-CN" altLang="en-US" sz="1100">
                          <a:solidFill>
                            <a:schemeClr val="tx2"/>
                          </a:solidFill>
                        </a:rPr>
                        <a:t>资产证券化</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6860">
                <a:tc>
                  <a:txBody>
                    <a:bodyPr/>
                    <a:p>
                      <a:pPr algn="ctr">
                        <a:buClrTx/>
                        <a:buSzTx/>
                        <a:buNone/>
                      </a:pPr>
                      <a:r>
                        <a:rPr lang="zh-CN" sz="1100">
                          <a:solidFill>
                            <a:schemeClr val="tx2"/>
                          </a:solidFill>
                        </a:rPr>
                        <a:t>公益环保</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92735">
                <a:tc>
                  <a:txBody>
                    <a:bodyPr/>
                    <a:p>
                      <a:pPr algn="ctr">
                        <a:buClrTx/>
                        <a:buSzTx/>
                        <a:buNone/>
                      </a:pPr>
                      <a:r>
                        <a:rPr lang="zh-CN" sz="1100">
                          <a:solidFill>
                            <a:schemeClr val="tx2"/>
                          </a:solidFill>
                        </a:rPr>
                        <a:t>房屋租赁</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6225">
                <a:tc>
                  <a:txBody>
                    <a:bodyPr/>
                    <a:p>
                      <a:pPr algn="ctr">
                        <a:buClrTx/>
                        <a:buSzTx/>
                        <a:buNone/>
                      </a:pPr>
                      <a:r>
                        <a:rPr lang="zh-CN" sz="1100">
                          <a:solidFill>
                            <a:schemeClr val="tx2"/>
                          </a:solidFill>
                        </a:rPr>
                        <a:t>医疗理赔</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8975">
                <a:tc>
                  <a:txBody>
                    <a:bodyPr/>
                    <a:p>
                      <a:pPr algn="ctr">
                        <a:buClrTx/>
                        <a:buSzTx/>
                        <a:buNone/>
                      </a:pPr>
                      <a:r>
                        <a:rPr lang="zh-CN" sz="1100">
                          <a:solidFill>
                            <a:schemeClr val="tx2"/>
                          </a:solidFill>
                        </a:rPr>
                        <a:t>版权保护</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p>
                      <a:pPr algn="ctr">
                        <a:buClrTx/>
                        <a:buSzTx/>
                        <a:buNone/>
                      </a:pPr>
                      <a:r>
                        <a:rPr lang="zh-CN" sz="1100">
                          <a:solidFill>
                            <a:schemeClr val="tx2"/>
                          </a:solidFill>
                        </a:rPr>
                        <a:t>已有合作伙伴切入</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5800">
                <a:tc>
                  <a:txBody>
                    <a:bodyPr/>
                    <a:p>
                      <a:pPr algn="ctr">
                        <a:buClrTx/>
                        <a:buSzTx/>
                        <a:buNone/>
                      </a:pPr>
                      <a:r>
                        <a:rPr lang="zh-CN" sz="1100">
                          <a:solidFill>
                            <a:schemeClr val="tx2"/>
                          </a:solidFill>
                        </a:rPr>
                        <a:t>电子发票</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p>
                      <a:pPr algn="ctr">
                        <a:buClrTx/>
                        <a:buSzTx/>
                        <a:buNone/>
                      </a:pPr>
                      <a:r>
                        <a:rPr lang="zh-CN" sz="1100">
                          <a:solidFill>
                            <a:schemeClr val="tx2"/>
                          </a:solidFill>
                        </a:rPr>
                        <a:t>已有合作伙伴切入</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1</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8975">
                <a:tc>
                  <a:txBody>
                    <a:bodyPr/>
                    <a:p>
                      <a:pPr algn="ctr">
                        <a:buClrTx/>
                        <a:buSzTx/>
                        <a:buNone/>
                      </a:pPr>
                      <a:r>
                        <a:rPr lang="zh-CN" sz="1100">
                          <a:solidFill>
                            <a:schemeClr val="tx2"/>
                          </a:solidFill>
                        </a:rPr>
                        <a:t>供应链金融</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低</a:t>
                      </a:r>
                      <a:endParaRPr lang="zh-CN" sz="1100">
                        <a:solidFill>
                          <a:schemeClr val="tx2"/>
                        </a:solidFill>
                      </a:endParaRPr>
                    </a:p>
                    <a:p>
                      <a:pPr algn="ctr">
                        <a:buClrTx/>
                        <a:buSzTx/>
                        <a:buNone/>
                      </a:pPr>
                      <a:r>
                        <a:rPr lang="zh-CN" sz="1100">
                          <a:solidFill>
                            <a:schemeClr val="tx2"/>
                          </a:solidFill>
                        </a:rPr>
                        <a:t>已有CNC团队在做</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en-US" altLang="zh-CN" sz="1100">
                          <a:solidFill>
                            <a:schemeClr val="tx2"/>
                          </a:solidFill>
                        </a:rPr>
                        <a:t>1</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28575" cap="flat" cmpd="sng" algn="ctr">
                      <a:solidFill>
                        <a:schemeClr val="tx1"/>
                      </a:solidFill>
                      <a:prstDash val="solid"/>
                      <a:miter lim="800000"/>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产品的落地思考</a:t>
            </a:r>
            <a:endParaRPr lang="zh-CN" altLang="en-US" b="1" dirty="0">
              <a:ea typeface="微软雅黑" panose="020B0503020204020204" pitchFamily="34" charset="-122"/>
              <a:cs typeface="+mn-ea"/>
              <a:sym typeface="Arial" panose="020B0604020202090204" pitchFamily="34" charset="0"/>
            </a:endParaRPr>
          </a:p>
        </p:txBody>
      </p:sp>
      <p:sp>
        <p:nvSpPr>
          <p:cNvPr id="140" name="矩形 139"/>
          <p:cNvSpPr>
            <a:spLocks noChangeAspect="1"/>
          </p:cNvSpPr>
          <p:nvPr/>
        </p:nvSpPr>
        <p:spPr>
          <a:xfrm>
            <a:off x="829945" y="1224280"/>
            <a:ext cx="10550525" cy="4947920"/>
          </a:xfrm>
          <a:prstGeom prst="rect">
            <a:avLst/>
          </a:prstGeom>
          <a:noFill/>
          <a:ln w="3175">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aphicFrame>
        <p:nvGraphicFramePr>
          <p:cNvPr id="128" name="表格 127"/>
          <p:cNvGraphicFramePr>
            <a:graphicFrameLocks noGrp="1"/>
          </p:cNvGraphicFramePr>
          <p:nvPr>
            <p:custDataLst>
              <p:tags r:id="rId1"/>
            </p:custDataLst>
          </p:nvPr>
        </p:nvGraphicFramePr>
        <p:xfrm>
          <a:off x="1158049" y="1502566"/>
          <a:ext cx="9875520" cy="4392295"/>
        </p:xfrm>
        <a:graphic>
          <a:graphicData uri="http://schemas.openxmlformats.org/drawingml/2006/table">
            <a:tbl>
              <a:tblPr firstRow="1" bandRow="1">
                <a:tableStyleId>{073A0DAA-6AF3-43AB-8588-CEC1D06C72B9}</a:tableStyleId>
              </a:tblPr>
              <a:tblGrid>
                <a:gridCol w="4189730"/>
                <a:gridCol w="1503045"/>
                <a:gridCol w="4182745"/>
              </a:tblGrid>
              <a:tr h="607060">
                <a:tc>
                  <a:txBody>
                    <a:bodyPr/>
                    <a:p>
                      <a:pPr algn="ct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区块链</a:t>
                      </a:r>
                      <a:r>
                        <a:rPr lang="en-US" altLang="zh-CN"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c>
                  <a:txBody>
                    <a:bodyPr/>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VS</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c>
                  <a:txBody>
                    <a:bodyPr/>
                    <a:p>
                      <a:pPr algn="ct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传统</a:t>
                      </a:r>
                      <a:r>
                        <a:rPr lang="en-US" altLang="zh-CN"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r>
              <a:tr h="739458">
                <a:tc rowSpan="2">
                  <a:txBody>
                    <a:bodyPr/>
                    <a:p>
                      <a:pPr marL="0" indent="0" algn="just">
                        <a:buFont typeface="Arial" panose="020B0604020202090204" pitchFamily="34" charset="0"/>
                        <a:buNone/>
                      </a:pP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数据分布式存储，可信度较高，安全性强，适合多方协作场景，但存在一定性能瓶颈。</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algn="ctr" defTabSz="914400" rtl="0" eaLnBrk="1" latinLnBrk="0" hangingPunct="1"/>
                      <a:r>
                        <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产品特点</a:t>
                      </a:r>
                      <a:endPar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marL="0" indent="0" algn="just">
                        <a:buFont typeface="Arial" panose="020B0604020202090204" pitchFamily="34" charset="0"/>
                        <a:buNone/>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数据中心化存储，性能较高，用户体验友好，安全性较高，但</a:t>
                      </a:r>
                      <a:r>
                        <a:rPr lang="zh-CN" altLang="en-US" sz="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可信度一般，</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适合独立业务场景。</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0">
                <a:tc vMerge="1">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marL="0" algn="ctr" defTabSz="914400" rtl="0" eaLnBrk="1" latinLnBrk="0" hangingPunct="1">
                        <a:buNone/>
                      </a:pPr>
                      <a:r>
                        <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产品形态</a:t>
                      </a:r>
                      <a:endPar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31520">
                <a:tc>
                  <a:txBody>
                    <a:bodyPr/>
                    <a:p>
                      <a:pPr marL="0" indent="0" algn="just">
                        <a:buFont typeface="Arial" panose="020B0604020202090204" pitchFamily="34" charset="0"/>
                        <a:buNone/>
                      </a:pP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目前几乎以</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API/SDK</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为主，</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Web</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端为辅，少数产品以</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APP</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和小程序形式交付给客户。</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indent="0" algn="just">
                        <a:buFont typeface="Arial" panose="020B0604020202090204" pitchFamily="34" charset="0"/>
                        <a:buNone/>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多数以</a:t>
                      </a:r>
                      <a:r>
                        <a:rPr lang="en-US" altLang="zh-CN"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Web</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端为主，提供丰富灵活的集成方式，方便与企业内部系统集成。</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02945">
                <a:tc>
                  <a:txBody>
                    <a:bodyPr/>
                    <a:p>
                      <a:pPr algn="just"/>
                      <a:r>
                        <a:rPr lang="zh-CN" altLang="en-US" sz="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多数情况按接口调用次数收费，或结合存储量和存储时长计费，通常提供包年价格。</a:t>
                      </a:r>
                      <a:endParaRPr lang="zh-CN" altLang="en-US" sz="1200"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盈利模式</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algn="just"/>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通常以接口调用次数收费，但定价策略灵活多样，如将功能划分至基础版、高级版和企业版，区别定价；或直接将具体功能按使用时长或实际用量计价，并提供详实的计费案例。</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02945">
                <a:tc>
                  <a:txBody>
                    <a:bodyPr/>
                    <a:p>
                      <a:pPr algn="just"/>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通常区块链</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产品由多个参与方共同提供。</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algn="ctr">
                        <a:buNone/>
                      </a:pP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服务提</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p>
                      <a:pPr algn="ctr">
                        <a:buNone/>
                      </a:pP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供方式</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通常传统</a:t>
                      </a:r>
                      <a:r>
                        <a:rPr lang="en-US" altLang="zh-CN"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产品由单一服务方提供。</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900430">
                <a:tc>
                  <a:txBody>
                    <a:bodyPr/>
                    <a:p>
                      <a:pPr algn="just"/>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鉴于区块链的分布式存储特性，需多方搭建节点并参与共识，分配方式通常如下：</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产品提供方（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2~3</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个核心参与方（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2~3</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）、监管方（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1~2)</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客户不需要部署，购买后直接由服务提供方提供相应服务（多数以云服务为主）。</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5</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附录</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产品（分布式身份服务）</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67" name="矩形 66"/>
          <p:cNvSpPr/>
          <p:nvPr/>
        </p:nvSpPr>
        <p:spPr>
          <a:xfrm>
            <a:off x="520065" y="1409700"/>
            <a:ext cx="4549140" cy="45491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2" name="矩形 71">
            <a:hlinkClick r:id="rId2" action="ppaction://hlinkfile"/>
          </p:cNvPr>
          <p:cNvSpPr/>
          <p:nvPr/>
        </p:nvSpPr>
        <p:spPr>
          <a:xfrm>
            <a:off x="1578610" y="168148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产品帮助文档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8" name="图片 7" descr="屏幕快照 2020-06-05 上午11.43.00"/>
          <p:cNvPicPr>
            <a:picLocks noChangeAspect="1"/>
          </p:cNvPicPr>
          <p:nvPr/>
        </p:nvPicPr>
        <p:blipFill>
          <a:blip r:embed="rId3"/>
          <a:stretch>
            <a:fillRect/>
          </a:stretch>
        </p:blipFill>
        <p:spPr>
          <a:xfrm>
            <a:off x="5249545" y="1085850"/>
            <a:ext cx="6423660" cy="5197475"/>
          </a:xfrm>
          <a:prstGeom prst="rect">
            <a:avLst/>
          </a:prstGeom>
        </p:spPr>
      </p:pic>
      <p:sp>
        <p:nvSpPr>
          <p:cNvPr id="44" name="标题 4"/>
          <p:cNvSpPr txBox="1"/>
          <p:nvPr/>
        </p:nvSpPr>
        <p:spPr>
          <a:xfrm>
            <a:off x="732155" y="2200275"/>
            <a:ext cx="412496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一种基于区块链的身份管理方案，提供实体身份的创建、验证和管理等一整套功能，实现更规范化地管理和保护实体数据，同时保证信息流转的真实性和效率，解决了跨机构的身份认证和数据合作难题。</a:t>
            </a:r>
            <a:endParaRPr lang="zh-CN" altLang="en-US" sz="1400" dirty="0">
              <a:solidFill>
                <a:schemeClr val="tx2"/>
              </a:solidFill>
              <a:latin typeface="+mn-ea"/>
              <a:ea typeface="+mn-ea"/>
              <a:cs typeface="+mn-ea"/>
              <a:sym typeface="Arial" panose="020B0604020202090204" pitchFamily="34" charset="0"/>
            </a:endParaRPr>
          </a:p>
        </p:txBody>
      </p:sp>
      <p:sp>
        <p:nvSpPr>
          <p:cNvPr id="13" name="矩形 12"/>
          <p:cNvSpPr/>
          <p:nvPr/>
        </p:nvSpPr>
        <p:spPr>
          <a:xfrm>
            <a:off x="778510" y="3721735"/>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身份管理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1953260" y="3721735"/>
            <a:ext cx="16383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权威身份网络能力</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3763010" y="3721735"/>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认证管理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 name="矩形 1"/>
          <p:cNvSpPr/>
          <p:nvPr/>
        </p:nvSpPr>
        <p:spPr>
          <a:xfrm>
            <a:off x="778510" y="4321810"/>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权限管理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1953260" y="4321810"/>
            <a:ext cx="16383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隐私数据可信流转</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3763010" y="4321810"/>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密钥托管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 name="标题 4"/>
          <p:cNvSpPr txBox="1"/>
          <p:nvPr/>
        </p:nvSpPr>
        <p:spPr>
          <a:xfrm>
            <a:off x="788670" y="475805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注：下划线内容为相关链接，欲体验产品，建议先点开产品帮助文档链接，选择购买指南，查看开通流程。</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产品（授权宝）</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7" name="图片 6" descr="屏幕快照 2020-06-05 下午2.45.09"/>
          <p:cNvPicPr>
            <a:picLocks noChangeAspect="1"/>
          </p:cNvPicPr>
          <p:nvPr>
            <p:custDataLst>
              <p:tags r:id="rId2"/>
            </p:custDataLst>
          </p:nvPr>
        </p:nvPicPr>
        <p:blipFill>
          <a:blip r:embed="rId3"/>
          <a:stretch>
            <a:fillRect/>
          </a:stretch>
        </p:blipFill>
        <p:spPr>
          <a:xfrm>
            <a:off x="5146675" y="1281430"/>
            <a:ext cx="6536690" cy="4809490"/>
          </a:xfrm>
          <a:prstGeom prst="rect">
            <a:avLst/>
          </a:prstGeom>
        </p:spPr>
      </p:pic>
      <p:sp>
        <p:nvSpPr>
          <p:cNvPr id="9" name="矩形 8"/>
          <p:cNvSpPr/>
          <p:nvPr/>
        </p:nvSpPr>
        <p:spPr>
          <a:xfrm>
            <a:off x="520065" y="1281430"/>
            <a:ext cx="4549140" cy="4677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4"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用户指南</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是区块链数字身份的⼀种应用管理服务，依托区块链去中⼼化身份、密码学、⽣物核身等前沿技术成果，针对隐私保护和合规监管场景，为⽤户提供了自主授权声明存证服务，实现了保护个人隐私信息前提下的身份验证，从而帮助企业机构在通过用户授权和许可的情况下，合法合规地完成可信数据的共享和交换。</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778510" y="393509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身份管理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3632835" y="393509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授权管理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2217420" y="393509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数据管理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3564890" y="4600575"/>
            <a:ext cx="119253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778510" y="4600575"/>
            <a:ext cx="25908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应用访问：</a:t>
            </a: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SDK</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H5</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注：下划线内容为相关链接，欲体验产品，建议先点开用户指南链接，选择购买指南，查看开通流程。</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产品（可信实人认证）</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68325" y="1044575"/>
            <a:ext cx="4549140" cy="254127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1" action="ppaction://hlinkfile"/>
          </p:cNvPr>
          <p:cNvSpPr/>
          <p:nvPr/>
        </p:nvSpPr>
        <p:spPr>
          <a:xfrm>
            <a:off x="1626235" y="122428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774065" y="1774190"/>
            <a:ext cx="4238625"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可信实人认证基于蚂蚁金服业内独有的人脸多因子认证技术，以及阿里经济体权威数据源，快速对自然人真实身份进行校验，安全水平已达金融级要求。</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827405" y="2882900"/>
            <a:ext cx="10750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APP</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认证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2075815" y="2882900"/>
            <a:ext cx="1303020" cy="485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H5</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页面接入</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3552190" y="2882900"/>
            <a:ext cx="1303020" cy="485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支付宝小程序</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6" name="图片 5" descr="屏幕快照 2020-06-05 下午4.44.23"/>
          <p:cNvPicPr>
            <a:picLocks noChangeAspect="1"/>
          </p:cNvPicPr>
          <p:nvPr/>
        </p:nvPicPr>
        <p:blipFill>
          <a:blip r:embed="rId2"/>
          <a:stretch>
            <a:fillRect/>
          </a:stretch>
        </p:blipFill>
        <p:spPr>
          <a:xfrm>
            <a:off x="5525770" y="3462655"/>
            <a:ext cx="6157595" cy="2875915"/>
          </a:xfrm>
          <a:prstGeom prst="rect">
            <a:avLst/>
          </a:prstGeom>
        </p:spPr>
      </p:pic>
      <p:pic>
        <p:nvPicPr>
          <p:cNvPr id="13" name="图片 12" descr="屏幕快照 2020-06-05 下午4.44.42"/>
          <p:cNvPicPr>
            <a:picLocks noChangeAspect="1"/>
          </p:cNvPicPr>
          <p:nvPr/>
        </p:nvPicPr>
        <p:blipFill>
          <a:blip r:embed="rId3"/>
          <a:stretch>
            <a:fillRect/>
          </a:stretch>
        </p:blipFill>
        <p:spPr>
          <a:xfrm>
            <a:off x="5520690" y="1044575"/>
            <a:ext cx="6162675" cy="2071370"/>
          </a:xfrm>
          <a:prstGeom prst="rect">
            <a:avLst/>
          </a:prstGeom>
        </p:spPr>
      </p:pic>
      <p:pic>
        <p:nvPicPr>
          <p:cNvPr id="14" name="图片 13" descr="屏幕快照 2020-06-05 下午4.47.59"/>
          <p:cNvPicPr>
            <a:picLocks noChangeAspect="1"/>
          </p:cNvPicPr>
          <p:nvPr/>
        </p:nvPicPr>
        <p:blipFill>
          <a:blip r:embed="rId4"/>
          <a:stretch>
            <a:fillRect/>
          </a:stretch>
        </p:blipFill>
        <p:spPr>
          <a:xfrm>
            <a:off x="568325" y="3743325"/>
            <a:ext cx="4549140" cy="25279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产品（智能合同）</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8320" y="1175385"/>
            <a:ext cx="4549140" cy="50825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34747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099310"/>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蚂蚁区块链智能合同（Blockchain-Based Smart Contracting）是为企业及个人用户推出的高可信、高易用、高智能的区块链电子合同签约服务。</a:t>
            </a:r>
            <a:endParaRPr lang="zh-CN" altLang="en-US" sz="1400" dirty="0">
              <a:solidFill>
                <a:schemeClr val="tx2"/>
              </a:solidFill>
              <a:latin typeface="+mn-ea"/>
              <a:ea typeface="+mn-ea"/>
              <a:cs typeface="+mn-ea"/>
              <a:sym typeface="Arial" panose="020B0604020202090204" pitchFamily="34" charset="0"/>
            </a:endParaRPr>
          </a:p>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本产品专门针对有合同、授权书、承诺函等法律文件签署需求的企业及个人用户，对法律法规尚未认可采用电子方式签署的少数文书类型暂不提供支持。</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811530" y="382905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租赁合同</a:t>
            </a:r>
            <a:endPar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4" name="图片 3" descr="WechatIMG53"/>
          <p:cNvPicPr>
            <a:picLocks noChangeAspect="1"/>
          </p:cNvPicPr>
          <p:nvPr/>
        </p:nvPicPr>
        <p:blipFill>
          <a:blip r:embed="rId3"/>
          <a:stretch>
            <a:fillRect/>
          </a:stretch>
        </p:blipFill>
        <p:spPr>
          <a:xfrm>
            <a:off x="8715375" y="1175385"/>
            <a:ext cx="2967990" cy="5081905"/>
          </a:xfrm>
          <a:prstGeom prst="rect">
            <a:avLst/>
          </a:prstGeom>
        </p:spPr>
      </p:pic>
      <p:pic>
        <p:nvPicPr>
          <p:cNvPr id="6" name="图片 5" descr="WechatIMG52"/>
          <p:cNvPicPr>
            <a:picLocks noChangeAspect="1"/>
          </p:cNvPicPr>
          <p:nvPr/>
        </p:nvPicPr>
        <p:blipFill>
          <a:blip r:embed="rId4"/>
          <a:stretch>
            <a:fillRect/>
          </a:stretch>
        </p:blipFill>
        <p:spPr>
          <a:xfrm>
            <a:off x="5455285" y="1205230"/>
            <a:ext cx="2974975" cy="5053330"/>
          </a:xfrm>
          <a:prstGeom prst="rect">
            <a:avLst/>
          </a:prstGeom>
        </p:spPr>
      </p:pic>
      <p:sp>
        <p:nvSpPr>
          <p:cNvPr id="8" name="矩形 7"/>
          <p:cNvSpPr/>
          <p:nvPr/>
        </p:nvSpPr>
        <p:spPr>
          <a:xfrm>
            <a:off x="2945765" y="382905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金融合同</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811530" y="444754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采购合同</a:t>
            </a:r>
            <a:endPar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2945765" y="444754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人力资源合同</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15" name="图片 14" descr="A_IV_jQZOWmMIAAAAAAAAAAABkARQnAQ"/>
          <p:cNvPicPr>
            <a:picLocks noChangeAspect="1"/>
          </p:cNvPicPr>
          <p:nvPr/>
        </p:nvPicPr>
        <p:blipFill>
          <a:blip r:embed="rId5"/>
          <a:stretch>
            <a:fillRect/>
          </a:stretch>
        </p:blipFill>
        <p:spPr>
          <a:xfrm>
            <a:off x="1405890" y="5130800"/>
            <a:ext cx="953135" cy="953135"/>
          </a:xfrm>
          <a:prstGeom prst="rect">
            <a:avLst/>
          </a:prstGeom>
        </p:spPr>
      </p:pic>
      <p:sp>
        <p:nvSpPr>
          <p:cNvPr id="17" name="标题 4"/>
          <p:cNvSpPr txBox="1"/>
          <p:nvPr/>
        </p:nvSpPr>
        <p:spPr>
          <a:xfrm>
            <a:off x="2620010" y="5266055"/>
            <a:ext cx="2073275" cy="6832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ctr">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区块链合同签约流程演示</a:t>
            </a:r>
            <a:endParaRPr lang="zh-CN" altLang="en-US" sz="1400" dirty="0">
              <a:solidFill>
                <a:schemeClr val="tx2"/>
              </a:solidFill>
              <a:latin typeface="+mn-ea"/>
              <a:ea typeface="+mn-ea"/>
              <a:cs typeface="+mn-ea"/>
              <a:sym typeface="Arial" panose="020B0604020202090204" pitchFamily="34" charset="0"/>
            </a:endParaRPr>
          </a:p>
          <a:p>
            <a:pPr indent="0" algn="ctr">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a:t>
            </a:r>
            <a:r>
              <a:rPr lang="zh-CN" altLang="en-US" sz="1400" dirty="0">
                <a:solidFill>
                  <a:schemeClr val="tx2"/>
                </a:solidFill>
                <a:latin typeface="+mn-ea"/>
                <a:cs typeface="+mn-ea"/>
                <a:sym typeface="Arial" panose="020B0604020202090204" pitchFamily="34" charset="0"/>
              </a:rPr>
              <a:t>定价不公开</a:t>
            </a:r>
            <a:r>
              <a:rPr lang="zh-CN" altLang="en-US" sz="1400" dirty="0">
                <a:solidFill>
                  <a:schemeClr val="tx2"/>
                </a:solidFill>
                <a:latin typeface="+mn-ea"/>
                <a:ea typeface="+mn-ea"/>
                <a:cs typeface="+mn-ea"/>
                <a:sym typeface="Arial" panose="020B0604020202090204" pitchFamily="34" charset="0"/>
              </a:rPr>
              <a:t>）</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p:txBody>
          <a:bodyPr>
            <a:normAutofit fontScale="90000"/>
          </a:bodyPr>
          <a:p>
            <a:r>
              <a:rPr lang="zh-CN" altLang="en-US" b="1" dirty="0">
                <a:ea typeface="微软雅黑" panose="020B0503020204020204" pitchFamily="34" charset="-122"/>
                <a:cs typeface="+mn-ea"/>
                <a:sym typeface="Arial" panose="020B0604020202090204" pitchFamily="34" charset="0"/>
              </a:rPr>
              <a:t>研究目标和思路</a:t>
            </a:r>
            <a:endParaRPr lang="zh-CN" altLang="en-US" b="1" dirty="0">
              <a:ea typeface="微软雅黑" panose="020B0503020204020204" pitchFamily="34" charset="-122"/>
              <a:cs typeface="+mn-ea"/>
              <a:sym typeface="Arial" panose="020B0604020202090204" pitchFamily="34" charset="0"/>
            </a:endParaRPr>
          </a:p>
        </p:txBody>
      </p:sp>
      <p:sp>
        <p:nvSpPr>
          <p:cNvPr id="13" name="矩形 12"/>
          <p:cNvSpPr/>
          <p:nvPr/>
        </p:nvSpPr>
        <p:spPr>
          <a:xfrm>
            <a:off x="883285" y="129730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1157605" y="156845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行业研究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7" name="矩形 16"/>
          <p:cNvSpPr/>
          <p:nvPr/>
        </p:nvSpPr>
        <p:spPr>
          <a:xfrm>
            <a:off x="1160145" y="256032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公司分析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9" name="上箭头 18"/>
          <p:cNvSpPr/>
          <p:nvPr/>
        </p:nvSpPr>
        <p:spPr>
          <a:xfrm flipV="1">
            <a:off x="2016760" y="215900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标题 4"/>
          <p:cNvSpPr txBox="1"/>
          <p:nvPr/>
        </p:nvSpPr>
        <p:spPr>
          <a:xfrm>
            <a:off x="1024890" y="330835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行业的发展现状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公司的发展路径、盈利模式和风险点等。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1" name="矩形 20"/>
          <p:cNvSpPr/>
          <p:nvPr/>
        </p:nvSpPr>
        <p:spPr>
          <a:xfrm>
            <a:off x="4676775" y="129730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951095" y="156845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竞争对手研究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3" name="矩形 22"/>
          <p:cNvSpPr/>
          <p:nvPr/>
        </p:nvSpPr>
        <p:spPr>
          <a:xfrm>
            <a:off x="4953635" y="256032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产品分析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4" name="上箭头 23"/>
          <p:cNvSpPr/>
          <p:nvPr/>
        </p:nvSpPr>
        <p:spPr>
          <a:xfrm flipV="1">
            <a:off x="5810250" y="215900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标题 4"/>
          <p:cNvSpPr txBox="1"/>
          <p:nvPr/>
        </p:nvSpPr>
        <p:spPr>
          <a:xfrm>
            <a:off x="4818380" y="330835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研究区块链领域涉足</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的竞争对手的定位、业务范围、发展策略和核心优势</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研究分析区块链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6" name="矩形 25"/>
          <p:cNvSpPr/>
          <p:nvPr/>
        </p:nvSpPr>
        <p:spPr>
          <a:xfrm>
            <a:off x="8468360" y="130238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8742680" y="157353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区块链行业研究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8" name="矩形 27"/>
          <p:cNvSpPr/>
          <p:nvPr/>
        </p:nvSpPr>
        <p:spPr>
          <a:xfrm>
            <a:off x="8745855" y="2560955"/>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大赛作品分析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9" name="上箭头 28"/>
          <p:cNvSpPr/>
          <p:nvPr/>
        </p:nvSpPr>
        <p:spPr>
          <a:xfrm flipV="1">
            <a:off x="9601835" y="21640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标题 4"/>
          <p:cNvSpPr txBox="1"/>
          <p:nvPr/>
        </p:nvSpPr>
        <p:spPr>
          <a:xfrm>
            <a:off x="8609965" y="331343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研究区块链领域应用的分类和特点</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研究历届微众区块链大赛作品集</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1" name="上箭头 30"/>
          <p:cNvSpPr/>
          <p:nvPr/>
        </p:nvSpPr>
        <p:spPr>
          <a:xfrm rot="16200000" flipV="1">
            <a:off x="3950335" y="219964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上箭头 31"/>
          <p:cNvSpPr/>
          <p:nvPr/>
        </p:nvSpPr>
        <p:spPr>
          <a:xfrm rot="16200000" flipV="1">
            <a:off x="7708265" y="21640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884555" y="4855845"/>
            <a:ext cx="10424795" cy="1184275"/>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上箭头 33"/>
          <p:cNvSpPr/>
          <p:nvPr/>
        </p:nvSpPr>
        <p:spPr>
          <a:xfrm flipV="1">
            <a:off x="5813425"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上箭头 34"/>
          <p:cNvSpPr/>
          <p:nvPr/>
        </p:nvSpPr>
        <p:spPr>
          <a:xfrm flipV="1">
            <a:off x="2016760"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上箭头 35"/>
          <p:cNvSpPr/>
          <p:nvPr/>
        </p:nvSpPr>
        <p:spPr>
          <a:xfrm flipV="1">
            <a:off x="9605010"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6575425" y="5027930"/>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找到适合团队切入的</a:t>
            </a:r>
            <a:r>
              <a:rPr lang="en-US" altLang="zh-CN" b="1" dirty="0">
                <a:solidFill>
                  <a:schemeClr val="bg1"/>
                </a:solidFill>
                <a:latin typeface="+mn-ea"/>
                <a:cs typeface="微软雅黑" panose="020B0503020204020204" pitchFamily="34" charset="-122"/>
                <a:sym typeface="Arial" panose="020B0604020202090204" pitchFamily="34" charset="0"/>
              </a:rPr>
              <a:t>SaaS</a:t>
            </a:r>
            <a:r>
              <a:rPr lang="zh-CN" altLang="en-US" b="1" dirty="0">
                <a:solidFill>
                  <a:schemeClr val="bg1"/>
                </a:solidFill>
                <a:latin typeface="+mn-ea"/>
                <a:cs typeface="微软雅黑" panose="020B0503020204020204" pitchFamily="34" charset="-122"/>
                <a:sym typeface="Arial" panose="020B0604020202090204" pitchFamily="34" charset="0"/>
              </a:rPr>
              <a:t>产品方向</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38" name="矩形 37"/>
          <p:cNvSpPr/>
          <p:nvPr/>
        </p:nvSpPr>
        <p:spPr>
          <a:xfrm>
            <a:off x="1428750" y="5027930"/>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规划团队区块链</a:t>
            </a:r>
            <a:r>
              <a:rPr lang="en-US" altLang="zh-CN" b="1" dirty="0">
                <a:solidFill>
                  <a:schemeClr val="bg1"/>
                </a:solidFill>
                <a:latin typeface="+mn-ea"/>
                <a:cs typeface="微软雅黑" panose="020B0503020204020204" pitchFamily="34" charset="-122"/>
                <a:sym typeface="Arial" panose="020B0604020202090204" pitchFamily="34" charset="0"/>
              </a:rPr>
              <a:t>SaaS</a:t>
            </a:r>
            <a:r>
              <a:rPr lang="zh-CN" altLang="en-US" b="1" dirty="0">
                <a:solidFill>
                  <a:schemeClr val="bg1"/>
                </a:solidFill>
                <a:latin typeface="+mn-ea"/>
                <a:cs typeface="微软雅黑" panose="020B0503020204020204" pitchFamily="34" charset="-122"/>
                <a:sym typeface="Arial" panose="020B0604020202090204" pitchFamily="34" charset="0"/>
              </a:rPr>
              <a:t>产品发展路径</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39" name="标题 4"/>
          <p:cNvSpPr txBox="1"/>
          <p:nvPr/>
        </p:nvSpPr>
        <p:spPr>
          <a:xfrm>
            <a:off x="1389380" y="5523865"/>
            <a:ext cx="940943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sz="1400" dirty="0">
                <a:latin typeface="微软雅黑" panose="020B0503020204020204" pitchFamily="34" charset="-122"/>
                <a:ea typeface="微软雅黑" panose="020B0503020204020204" pitchFamily="34" charset="-122"/>
                <a:cs typeface="+mn-ea"/>
                <a:sym typeface="Arial" panose="020B0604020202090204" pitchFamily="34" charset="0"/>
              </a:rPr>
              <a:t>小而精的、偏工具型、最好是2人2周能开发实现的</a:t>
            </a:r>
            <a:endParaRPr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产品（溯源服务）</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801370" y="3740785"/>
            <a:ext cx="10469880" cy="25393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4730115" y="393255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989330" y="4593590"/>
            <a:ext cx="10093960" cy="9112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依托于蚂蚁区块链 BaaS 平台研发的适用于溯源场景的联盟区块链技术。蚂蚁区块链溯源服务利用区块链和物联网技术追踪记录有形商品或无形信息的流转链条，把商品的品质信息、物流信息、质检信息等关于商品特征的数据，不可篡改地登记在区块链上，解决了信息孤岛、信息流转不畅、信息缺乏透明度等问题。</a:t>
            </a:r>
            <a:endParaRPr lang="zh-CN" altLang="en-US" sz="1400" dirty="0">
              <a:solidFill>
                <a:schemeClr val="tx2"/>
              </a:solidFill>
              <a:latin typeface="+mn-ea"/>
              <a:ea typeface="+mn-ea"/>
              <a:cs typeface="+mn-ea"/>
              <a:sym typeface="Arial" panose="020B0604020202090204" pitchFamily="34" charset="0"/>
            </a:endParaRPr>
          </a:p>
        </p:txBody>
      </p:sp>
      <p:sp>
        <p:nvSpPr>
          <p:cNvPr id="2" name="矩形 1"/>
          <p:cNvSpPr/>
          <p:nvPr/>
        </p:nvSpPr>
        <p:spPr>
          <a:xfrm>
            <a:off x="1021715" y="5585460"/>
            <a:ext cx="10750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品牌商管理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2339340" y="5577840"/>
            <a:ext cx="112395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商品管理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3729990" y="5577840"/>
            <a:ext cx="140017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溯源环节管理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5461635" y="5577840"/>
            <a:ext cx="148336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溯源批次管理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7244715" y="5558155"/>
            <a:ext cx="9956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标识管理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8437245" y="5550535"/>
            <a:ext cx="148209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小程序模板管理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10170795" y="5550535"/>
            <a:ext cx="91249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客群洞察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23" name="图片 22" descr="1"/>
          <p:cNvPicPr>
            <a:picLocks noChangeAspect="1"/>
          </p:cNvPicPr>
          <p:nvPr/>
        </p:nvPicPr>
        <p:blipFill>
          <a:blip r:embed="rId3"/>
          <a:stretch>
            <a:fillRect/>
          </a:stretch>
        </p:blipFill>
        <p:spPr>
          <a:xfrm>
            <a:off x="801370" y="980440"/>
            <a:ext cx="5295900" cy="2581275"/>
          </a:xfrm>
          <a:prstGeom prst="rect">
            <a:avLst/>
          </a:prstGeom>
        </p:spPr>
      </p:pic>
      <p:pic>
        <p:nvPicPr>
          <p:cNvPr id="24" name="图片 23" descr="店铺导购"/>
          <p:cNvPicPr>
            <a:picLocks noChangeAspect="1"/>
          </p:cNvPicPr>
          <p:nvPr/>
        </p:nvPicPr>
        <p:blipFill>
          <a:blip r:embed="rId4"/>
          <a:stretch>
            <a:fillRect/>
          </a:stretch>
        </p:blipFill>
        <p:spPr>
          <a:xfrm>
            <a:off x="6285865" y="1034415"/>
            <a:ext cx="4985385" cy="2580005"/>
          </a:xfrm>
          <a:prstGeom prst="rect">
            <a:avLst/>
          </a:prstGeom>
        </p:spPr>
      </p:pic>
      <p:sp>
        <p:nvSpPr>
          <p:cNvPr id="25" name="文本框 24"/>
          <p:cNvSpPr txBox="1"/>
          <p:nvPr/>
        </p:nvSpPr>
        <p:spPr>
          <a:xfrm>
            <a:off x="7527925" y="4096385"/>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产品（数字物权）</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801370" y="3740785"/>
            <a:ext cx="10469880" cy="25393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4730115" y="393255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989330" y="4593590"/>
            <a:ext cx="10093960" cy="9112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以“区块链仓单”为载体的可信资产体系，平台融合区块链、物联网及人工智能等最新技术对实物资产进行锚定，并打通仓储物流、交易融资等各个环节，通过科技赋能和系统对接实现各品类大宗商品及消费品等资产全生命周期的可视可追溯，将传统商品流通转化为安全可靠、资产穿透至底层并且具备良好流动性的数字资产。</a:t>
            </a:r>
            <a:endParaRPr lang="zh-CN" altLang="en-US" sz="1400" dirty="0">
              <a:solidFill>
                <a:schemeClr val="tx2"/>
              </a:solidFill>
              <a:latin typeface="+mn-ea"/>
              <a:ea typeface="+mn-ea"/>
              <a:cs typeface="+mn-ea"/>
              <a:sym typeface="Arial" panose="020B0604020202090204" pitchFamily="34" charset="0"/>
            </a:endParaRPr>
          </a:p>
        </p:txBody>
      </p:sp>
      <p:sp>
        <p:nvSpPr>
          <p:cNvPr id="2" name="矩形 1"/>
          <p:cNvSpPr/>
          <p:nvPr/>
        </p:nvSpPr>
        <p:spPr>
          <a:xfrm>
            <a:off x="102171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区块链仓单管理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23" name="图片 22" descr="\\vmware-host\Shared Folders\Desktop\78F4F6E9-C190-4D46-A033-5413BB5F1E03.png78F4F6E9-C190-4D46-A033-5413BB5F1E03"/>
          <p:cNvPicPr>
            <a:picLocks noChangeAspect="1"/>
          </p:cNvPicPr>
          <p:nvPr/>
        </p:nvPicPr>
        <p:blipFill>
          <a:blip r:embed="rId3"/>
          <a:srcRect/>
          <a:stretch>
            <a:fillRect/>
          </a:stretch>
        </p:blipFill>
        <p:spPr>
          <a:xfrm>
            <a:off x="801370" y="1081405"/>
            <a:ext cx="5295900" cy="2473960"/>
          </a:xfrm>
          <a:prstGeom prst="rect">
            <a:avLst/>
          </a:prstGeom>
        </p:spPr>
      </p:pic>
      <p:pic>
        <p:nvPicPr>
          <p:cNvPr id="24" name="图片 23" descr="\\vmware-host\Shared Folders\Desktop\火狐截图_2020-03-18T12-18-23.894Z.png火狐截图_2020-03-18T12-18-23.894Z"/>
          <p:cNvPicPr>
            <a:picLocks noChangeAspect="1"/>
          </p:cNvPicPr>
          <p:nvPr/>
        </p:nvPicPr>
        <p:blipFill>
          <a:blip r:embed="rId4"/>
          <a:srcRect/>
          <a:stretch>
            <a:fillRect/>
          </a:stretch>
        </p:blipFill>
        <p:spPr>
          <a:xfrm>
            <a:off x="6285865" y="1081723"/>
            <a:ext cx="4985385" cy="2485390"/>
          </a:xfrm>
          <a:prstGeom prst="rect">
            <a:avLst/>
          </a:prstGeom>
        </p:spPr>
      </p:pic>
      <p:sp>
        <p:nvSpPr>
          <p:cNvPr id="25" name="文本框 24"/>
          <p:cNvSpPr txBox="1"/>
          <p:nvPr/>
        </p:nvSpPr>
        <p:spPr>
          <a:xfrm>
            <a:off x="7527925" y="4096385"/>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sp>
        <p:nvSpPr>
          <p:cNvPr id="4" name="矩形 3"/>
          <p:cNvSpPr/>
          <p:nvPr/>
        </p:nvSpPr>
        <p:spPr>
          <a:xfrm>
            <a:off x="362267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仓单质押融资</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 name="矩形 5"/>
          <p:cNvSpPr/>
          <p:nvPr/>
        </p:nvSpPr>
        <p:spPr>
          <a:xfrm>
            <a:off x="640016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设备库位管理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9177020"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智能资产监控</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产品（动产质押区块链登记系统）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67" name="矩形 66"/>
          <p:cNvSpPr/>
          <p:nvPr/>
        </p:nvSpPr>
        <p:spPr>
          <a:xfrm>
            <a:off x="520065" y="1086485"/>
            <a:ext cx="4549140" cy="5057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2" name="矩形 71">
            <a:hlinkClick r:id="rId2" action="ppaction://hlinkfile"/>
          </p:cNvPr>
          <p:cNvSpPr/>
          <p:nvPr/>
        </p:nvSpPr>
        <p:spPr>
          <a:xfrm>
            <a:off x="782320" y="118872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4" name="标题 4"/>
          <p:cNvSpPr txBox="1"/>
          <p:nvPr/>
        </p:nvSpPr>
        <p:spPr>
          <a:xfrm>
            <a:off x="732155" y="2554605"/>
            <a:ext cx="412496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一种支持大宗商品电子仓单区块链化的专业系统，主要由仓单登记管理主系统、仓储智能子系统、电子仓单子系统和物联子系统构成。</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通过接入各类智能化设备，实现对传统 WMS 系统的智能化升级和数据采集上链。同时对仓储进、管、存各环节的业务数据采集上链，最终形成数据可溯源、不可逆、真实可信的区块链电子仓单，满足各方共识机制，大幅度提升仓单信用效力。</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本产品可广泛应用于金融、保险、证券、大宗商品交易所、电商等基于大宗商品仓单的供应链金融服务业务的专业机构。</a:t>
            </a:r>
            <a:endParaRPr lang="zh-CN" altLang="en-US" sz="1400" dirty="0">
              <a:solidFill>
                <a:schemeClr val="tx2"/>
              </a:solidFill>
              <a:latin typeface="+mn-ea"/>
              <a:ea typeface="+mn-ea"/>
              <a:cs typeface="+mn-ea"/>
              <a:sym typeface="Arial" panose="020B0604020202090204" pitchFamily="34" charset="0"/>
            </a:endParaRPr>
          </a:p>
        </p:txBody>
      </p:sp>
      <p:sp>
        <p:nvSpPr>
          <p:cNvPr id="13" name="矩形 12"/>
          <p:cNvSpPr/>
          <p:nvPr/>
        </p:nvSpPr>
        <p:spPr>
          <a:xfrm>
            <a:off x="732155" y="4907280"/>
            <a:ext cx="253301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区块链仓单登记管理系统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732155" y="5496560"/>
            <a:ext cx="288607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仓储智能子系统及电子仓单子系统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9" name="矩形 8"/>
          <p:cNvSpPr/>
          <p:nvPr/>
        </p:nvSpPr>
        <p:spPr>
          <a:xfrm>
            <a:off x="3399790" y="4907280"/>
            <a:ext cx="145732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区块链管理系统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p:cNvSpPr/>
          <p:nvPr/>
        </p:nvSpPr>
        <p:spPr>
          <a:xfrm>
            <a:off x="3737610" y="5496560"/>
            <a:ext cx="111950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物联子系统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5" name="文本框 24"/>
          <p:cNvSpPr txBox="1"/>
          <p:nvPr/>
        </p:nvSpPr>
        <p:spPr>
          <a:xfrm>
            <a:off x="3233420" y="1352550"/>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pic>
        <p:nvPicPr>
          <p:cNvPr id="11" name="图片 10" descr="屏幕快照 2020-06-09 下午5.13.23"/>
          <p:cNvPicPr>
            <a:picLocks noChangeAspect="1"/>
          </p:cNvPicPr>
          <p:nvPr/>
        </p:nvPicPr>
        <p:blipFill>
          <a:blip r:embed="rId3"/>
          <a:stretch>
            <a:fillRect/>
          </a:stretch>
        </p:blipFill>
        <p:spPr>
          <a:xfrm>
            <a:off x="5445760" y="1086485"/>
            <a:ext cx="5932805" cy="3521075"/>
          </a:xfrm>
          <a:prstGeom prst="rect">
            <a:avLst/>
          </a:prstGeom>
        </p:spPr>
      </p:pic>
      <p:pic>
        <p:nvPicPr>
          <p:cNvPr id="16" name="图片 15" descr="屏幕快照 2020-06-09 下午5.10.12"/>
          <p:cNvPicPr>
            <a:picLocks noChangeAspect="1"/>
          </p:cNvPicPr>
          <p:nvPr/>
        </p:nvPicPr>
        <p:blipFill>
          <a:blip r:embed="rId4"/>
          <a:stretch>
            <a:fillRect/>
          </a:stretch>
        </p:blipFill>
        <p:spPr>
          <a:xfrm>
            <a:off x="5445760" y="5121910"/>
            <a:ext cx="5932805" cy="1022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产品（T-Sec凭据管理系统）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0065" y="1281430"/>
            <a:ext cx="4549140" cy="4677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为用户提供凭据的创建、检索、更新、删除等全生命周期的管理服务，结合资源级角色授权轻松实现对敏感凭据的统一管理。针对敏感配置、敏感凭据硬编码带来的泄露风险问题，用户或应用程序通过调用 Secrets Manager API 来检索凭据，有效避免程序硬编码和明文配置等导致的敏感信息泄密等风险。 </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778510" y="3935095"/>
            <a:ext cx="100520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凭据检索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3233420" y="3935095"/>
            <a:ext cx="15240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应用层凭据轮换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2032635" y="3935095"/>
            <a:ext cx="95504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监管审计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3234055" y="4600575"/>
            <a:ext cx="15233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资源级访问授权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778510" y="4600575"/>
            <a:ext cx="22098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凭据加密存储和传输</a:t>
            </a:r>
            <a:endParaRPr kumimoji="1"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轻松实现对数据库凭证、API 密钥、敏感配置等私密信息的检索、管理以及加密存储。</a:t>
            </a:r>
            <a:endParaRPr lang="zh-CN" altLang="en-US" sz="1400" dirty="0">
              <a:solidFill>
                <a:schemeClr val="tx2"/>
              </a:solidFill>
              <a:latin typeface="+mn-ea"/>
              <a:ea typeface="+mn-ea"/>
              <a:cs typeface="+mn-ea"/>
              <a:sym typeface="Arial" panose="020B0604020202090204" pitchFamily="34" charset="0"/>
            </a:endParaRPr>
          </a:p>
        </p:txBody>
      </p:sp>
      <p:pic>
        <p:nvPicPr>
          <p:cNvPr id="2" name="图片 1" descr="屏幕快照 2020-06-10 下午3.01.44"/>
          <p:cNvPicPr>
            <a:picLocks noChangeAspect="1"/>
          </p:cNvPicPr>
          <p:nvPr/>
        </p:nvPicPr>
        <p:blipFill>
          <a:blip r:embed="rId3"/>
          <a:stretch>
            <a:fillRect/>
          </a:stretch>
        </p:blipFill>
        <p:spPr>
          <a:xfrm>
            <a:off x="5499100" y="1281430"/>
            <a:ext cx="6022340" cy="3061335"/>
          </a:xfrm>
          <a:prstGeom prst="rect">
            <a:avLst/>
          </a:prstGeom>
        </p:spPr>
      </p:pic>
      <p:pic>
        <p:nvPicPr>
          <p:cNvPr id="4" name="图片 3" descr="屏幕快照 2020-06-10 下午3.01.57"/>
          <p:cNvPicPr>
            <a:picLocks noChangeAspect="1"/>
          </p:cNvPicPr>
          <p:nvPr/>
        </p:nvPicPr>
        <p:blipFill>
          <a:blip r:embed="rId4"/>
          <a:stretch>
            <a:fillRect/>
          </a:stretch>
        </p:blipFill>
        <p:spPr>
          <a:xfrm>
            <a:off x="5499100" y="4312285"/>
            <a:ext cx="5969635" cy="16465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产品（T-Sec 密钥管理系统）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689610" y="1790065"/>
            <a:ext cx="4549140" cy="378460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755775" y="196215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852805" y="2590800"/>
            <a:ext cx="4238625" cy="10217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一款安全管理类服务，可以让您轻松创建和管理密钥，保护密钥的保密性、完整性和可用性，满足用户多应用多业务的密钥管理需求，符合监管和合规要求。</a:t>
            </a:r>
            <a:endParaRPr lang="zh-CN" altLang="en-US" sz="1400" dirty="0">
              <a:solidFill>
                <a:schemeClr val="tx2"/>
              </a:solidFill>
              <a:latin typeface="+mn-ea"/>
              <a:ea typeface="+mn-ea"/>
              <a:cs typeface="+mn-ea"/>
              <a:sym typeface="Arial" panose="020B0604020202090204" pitchFamily="34" charset="0"/>
            </a:endParaRPr>
          </a:p>
        </p:txBody>
      </p:sp>
      <p:sp>
        <p:nvSpPr>
          <p:cNvPr id="20" name="矩形 19"/>
          <p:cNvSpPr/>
          <p:nvPr/>
        </p:nvSpPr>
        <p:spPr>
          <a:xfrm>
            <a:off x="940435" y="4831715"/>
            <a:ext cx="184594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集中化密钥管理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5" name="图片 4" descr="屏幕快照 2020-06-10 下午3.07.44"/>
          <p:cNvPicPr>
            <a:picLocks noChangeAspect="1"/>
          </p:cNvPicPr>
          <p:nvPr/>
        </p:nvPicPr>
        <p:blipFill>
          <a:blip r:embed="rId3"/>
          <a:stretch>
            <a:fillRect/>
          </a:stretch>
        </p:blipFill>
        <p:spPr>
          <a:xfrm>
            <a:off x="5569585" y="1270000"/>
            <a:ext cx="5933440" cy="4824730"/>
          </a:xfrm>
          <a:prstGeom prst="rect">
            <a:avLst/>
          </a:prstGeom>
        </p:spPr>
      </p:pic>
      <p:sp>
        <p:nvSpPr>
          <p:cNvPr id="6" name="矩形 5"/>
          <p:cNvSpPr/>
          <p:nvPr/>
        </p:nvSpPr>
        <p:spPr>
          <a:xfrm>
            <a:off x="940435" y="361251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密钥导入</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3794760" y="361251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权限控制</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2379345" y="361251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密钥轮换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940435" y="4217670"/>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内置审计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3794760" y="4217670"/>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无缝集成</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2379345" y="4217670"/>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信封加密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7" name="矩形 16"/>
          <p:cNvSpPr/>
          <p:nvPr/>
        </p:nvSpPr>
        <p:spPr>
          <a:xfrm>
            <a:off x="3058160" y="4831715"/>
            <a:ext cx="18611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敏感数据加密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产品（物联网设备身份认证）</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0065" y="1281430"/>
            <a:ext cx="4549140" cy="481330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为客户提供多安全等级、跨平台、资源占用少的物联网设备身份认证服务。针对物联网设备计算能力、联网能力碎片化的特点，产品提供涵盖硬件、软件等不同安全等级的解决方案，支持从无操作系统、RTOS 到 Linux 等不同计算平台。支持国际主流加密算法，更支持国密算法。</a:t>
            </a:r>
            <a:endParaRPr lang="zh-CN" altLang="en-US" sz="1400" dirty="0">
              <a:solidFill>
                <a:schemeClr val="tx2"/>
              </a:solidFill>
              <a:latin typeface="+mn-ea"/>
              <a:ea typeface="+mn-ea"/>
              <a:cs typeface="+mn-ea"/>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物联网设备均可使用 IoT TID 设备身份认证服务来提升安全性，涵盖智能门锁、智慧三表、网络摄像头、路由器、AI 边缘网关等各类型物联网设备。</a:t>
            </a:r>
            <a:endParaRPr lang="zh-CN" altLang="en-US" sz="1400" dirty="0">
              <a:solidFill>
                <a:schemeClr val="tx2"/>
              </a:solidFill>
              <a:latin typeface="+mn-ea"/>
              <a:ea typeface="+mn-ea"/>
              <a:cs typeface="+mn-ea"/>
              <a:sym typeface="Arial" panose="020B0604020202090204" pitchFamily="34" charset="0"/>
            </a:endParaRPr>
          </a:p>
        </p:txBody>
      </p:sp>
      <p:pic>
        <p:nvPicPr>
          <p:cNvPr id="6" name="图片 5" descr="屏幕快照 2020-06-10 下午3.19.41"/>
          <p:cNvPicPr>
            <a:picLocks noChangeAspect="1"/>
          </p:cNvPicPr>
          <p:nvPr/>
        </p:nvPicPr>
        <p:blipFill>
          <a:blip r:embed="rId3"/>
          <a:stretch>
            <a:fillRect/>
          </a:stretch>
        </p:blipFill>
        <p:spPr>
          <a:xfrm>
            <a:off x="5363210" y="1281430"/>
            <a:ext cx="6245860" cy="4813300"/>
          </a:xfrm>
          <a:prstGeom prst="rect">
            <a:avLst/>
          </a:prstGeom>
        </p:spPr>
      </p:pic>
      <p:sp>
        <p:nvSpPr>
          <p:cNvPr id="7" name="矩形 6"/>
          <p:cNvSpPr/>
          <p:nvPr/>
        </p:nvSpPr>
        <p:spPr>
          <a:xfrm>
            <a:off x="788670" y="3935730"/>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多安全等级</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3642995" y="3935730"/>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资源占用少</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2227580" y="3935730"/>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跨平台支持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788670" y="454088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一机一密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3642995" y="454088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支持国密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7" name="矩形 16"/>
          <p:cNvSpPr/>
          <p:nvPr/>
        </p:nvSpPr>
        <p:spPr>
          <a:xfrm>
            <a:off x="2227580" y="454088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离线认证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1286" y="-150222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Title 3"/>
          <p:cNvSpPr txBox="1"/>
          <p:nvPr/>
        </p:nvSpPr>
        <p:spPr>
          <a:xfrm>
            <a:off x="3430802" y="2769554"/>
            <a:ext cx="4043311" cy="832672"/>
          </a:xfrm>
          <a:prstGeom prst="rect">
            <a:avLst/>
          </a:prstGeom>
        </p:spPr>
        <p:txBody>
          <a:bodyPr vert="horz" lIns="0" tIns="0" rIns="0" bIns="0" rtlCol="0" anchor="ctr">
            <a:noAutofit/>
          </a:bodyPr>
          <a:lstStyle>
            <a:lvl1pPr algn="l" defTabSz="914400" rtl="0" eaLnBrk="1" latinLnBrk="0" hangingPunct="1">
              <a:lnSpc>
                <a:spcPct val="120000"/>
              </a:lnSpc>
              <a:spcBef>
                <a:spcPct val="0"/>
              </a:spcBef>
              <a:buNone/>
              <a:defRPr sz="4800" kern="1200">
                <a:solidFill>
                  <a:schemeClr val="tx1"/>
                </a:solidFill>
                <a:latin typeface="+mn-lt"/>
                <a:ea typeface="方正正粗黑简体" panose="02000000000000000000" charset="-122"/>
                <a:cs typeface="方正正粗黑简体" panose="02000000000000000000" charset="-122"/>
              </a:defRPr>
            </a:lvl1pPr>
          </a:lstStyle>
          <a:p>
            <a:pPr marL="9525" marR="0" lvl="0" indent="0" algn="ctr" defTabSz="914400" rtl="0" eaLnBrk="1" fontAlgn="auto" latinLnBrk="0" hangingPunct="1">
              <a:lnSpc>
                <a:spcPct val="120000"/>
              </a:lnSpc>
              <a:spcBef>
                <a:spcPct val="0"/>
              </a:spcBef>
              <a:spcAft>
                <a:spcPts val="0"/>
              </a:spcAft>
              <a:buClrTx/>
              <a:buSzTx/>
              <a:buFontTx/>
              <a:buNone/>
              <a:defRPr/>
            </a:pPr>
            <a:r>
              <a:rPr lang="en-US" altLang="zh-CN" sz="66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THANKS</a:t>
            </a:r>
            <a:endParaRPr lang="zh-CN" altLang="en-US" sz="66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 name="MH_SubTitle_1"/>
          <p:cNvSpPr>
            <a:spLocks noChangeArrowheads="1"/>
          </p:cNvSpPr>
          <p:nvPr>
            <p:custDataLst>
              <p:tags r:id="rId1"/>
            </p:custDataLst>
          </p:nvPr>
        </p:nvSpPr>
        <p:spPr bwMode="auto">
          <a:xfrm flipH="1">
            <a:off x="538667" y="3833175"/>
            <a:ext cx="9827581" cy="55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defRPr/>
            </a:pPr>
            <a:r>
              <a:rPr lang="zh-CN" altLang="en-US" sz="2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微众银行，我们让更好发生！</a:t>
            </a:r>
            <a:endParaRPr lang="en-US" altLang="zh-CN" sz="2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11" name="MH_Other_1"/>
          <p:cNvCxnSpPr/>
          <p:nvPr>
            <p:custDataLst>
              <p:tags r:id="rId2"/>
            </p:custDataLst>
          </p:nvPr>
        </p:nvCxnSpPr>
        <p:spPr>
          <a:xfrm flipH="1">
            <a:off x="1114457" y="3775845"/>
            <a:ext cx="8676000" cy="0"/>
          </a:xfrm>
          <a:prstGeom prst="line">
            <a:avLst/>
          </a:prstGeom>
          <a:ln w="19050">
            <a:solidFill>
              <a:srgbClr val="1E53A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2</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行业</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a:xfrm>
            <a:off x="9035415" y="6399781"/>
            <a:ext cx="2743200" cy="159597"/>
          </a:xfrm>
        </p:spPr>
        <p:txBody>
          <a:bodyPr/>
          <a:lstStyle/>
          <a:p>
            <a:fld id="{884269F9-B5CE-EB46-8536-1F9E4423A6BA}" type="slidenum">
              <a:rPr kumimoji="1" lang="zh-CN" altLang="en-US" smtClean="0">
                <a:latin typeface="微软雅黑" panose="020B0503020204020204" pitchFamily="34" charset="-122"/>
                <a:ea typeface="微软雅黑" panose="020B0503020204020204" pitchFamily="34" charset="-122"/>
                <a:cs typeface="+mn-ea"/>
                <a:sym typeface="Arial" panose="020B0604020202090204" pitchFamily="34" charset="0"/>
              </a:rPr>
            </a:fld>
            <a:endParaRPr kumimoji="1" lang="zh-CN" altLang="en-US" dirty="0" smtClean="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2" name="标题 11"/>
          <p:cNvSpPr>
            <a:spLocks noGrp="1"/>
          </p:cNvSpPr>
          <p:nvPr>
            <p:ph type="title"/>
          </p:nvPr>
        </p:nvSpPr>
        <p:spPr>
          <a:xfrm>
            <a:off x="498476" y="457200"/>
            <a:ext cx="11277600" cy="450962"/>
          </a:xfrm>
        </p:spPr>
        <p:txBody>
          <a:bodyPr>
            <a:normAutofit fontScale="90000"/>
          </a:bodyPr>
          <a:p>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行业的国内政策和定义</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aphicFrame>
        <p:nvGraphicFramePr>
          <p:cNvPr id="2" name="表格 1"/>
          <p:cNvGraphicFramePr/>
          <p:nvPr>
            <p:custDataLst>
              <p:tags r:id="rId1"/>
            </p:custDataLst>
          </p:nvPr>
        </p:nvGraphicFramePr>
        <p:xfrm>
          <a:off x="970280" y="2320925"/>
          <a:ext cx="10250805" cy="3445510"/>
        </p:xfrm>
        <a:graphic>
          <a:graphicData uri="http://schemas.openxmlformats.org/drawingml/2006/table">
            <a:tbl>
              <a:tblPr firstRow="1" bandRow="1">
                <a:tableStyleId>{EB9631B5-78F2-41C9-869B-9F39066F8104}</a:tableStyleId>
              </a:tblPr>
              <a:tblGrid>
                <a:gridCol w="838835"/>
                <a:gridCol w="1212850"/>
                <a:gridCol w="1993265"/>
                <a:gridCol w="6205855"/>
              </a:tblGrid>
              <a:tr h="307340">
                <a:tc>
                  <a:txBody>
                    <a:bodyPr/>
                    <a:p>
                      <a:pPr indent="0" algn="ctr">
                        <a:buNone/>
                      </a:pPr>
                      <a:r>
                        <a:rPr lang="zh-CN" sz="1400">
                          <a:latin typeface="微软雅黑" panose="020B0503020204020204" pitchFamily="34" charset="-122"/>
                          <a:ea typeface="微软雅黑" panose="020B0503020204020204" pitchFamily="34" charset="-122"/>
                        </a:rPr>
                        <a:t>日期</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rPr>
                        <a:t>发布机构</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rPr>
                        <a:t>政策文件</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cs typeface="微软雅黑" panose="020B0503020204020204" pitchFamily="34" charset="-122"/>
                        </a:rPr>
                        <a:t>SaaS相关内容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28575">
                      <a:solidFill>
                        <a:srgbClr val="1E53A4"/>
                      </a:solidFill>
                      <a:prstDash val="solid"/>
                    </a:lnT>
                    <a:lnB w="12700">
                      <a:solidFill>
                        <a:srgbClr val="1E53A4"/>
                      </a:solidFill>
                      <a:prstDash val="solid"/>
                    </a:lnB>
                    <a:solidFill>
                      <a:srgbClr val="1E53A4"/>
                    </a:solidFill>
                  </a:tcPr>
                </a:tc>
              </a:tr>
              <a:tr h="965200">
                <a:tc>
                  <a:txBody>
                    <a:bodyPr/>
                    <a:p>
                      <a:pPr indent="0" algn="ctr">
                        <a:buNone/>
                      </a:pPr>
                      <a:r>
                        <a:rPr lang="en-US" sz="1200">
                          <a:latin typeface="微软雅黑" panose="020B0503020204020204" pitchFamily="34" charset="-122"/>
                          <a:ea typeface="微软雅黑" panose="020B0503020204020204" pitchFamily="34" charset="-122"/>
                        </a:rPr>
                        <a:t>2019.08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网络安全管理局</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《加强工业互联网安全工作的指导意见》</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强化平台和工业应用程序（APP）安全。要求工业互联网平台的建设、运营单位按照相关标准开展平台建设，在平台上线前进行安全评估，</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针对边缘层、IaaS层（云基础设施）、平台层（工业PaaS）、应用层（工业SaaS）分层部署安全防护措施。</a:t>
                      </a:r>
                      <a:endParaRPr lang="zh-CN" altLang="en-US"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12700">
                      <a:solidFill>
                        <a:srgbClr val="1E53A4"/>
                      </a:solidFill>
                      <a:prstDash val="solid"/>
                    </a:lnB>
                    <a:noFill/>
                  </a:tcPr>
                </a:tc>
              </a:tr>
              <a:tr h="1207770">
                <a:tc>
                  <a:txBody>
                    <a:bodyPr/>
                    <a:p>
                      <a:pPr indent="0" algn="ctr">
                        <a:buNone/>
                      </a:pPr>
                      <a:r>
                        <a:rPr lang="en-US" sz="1200">
                          <a:latin typeface="微软雅黑" panose="020B0503020204020204" pitchFamily="34" charset="-122"/>
                          <a:ea typeface="微软雅黑" panose="020B0503020204020204" pitchFamily="34" charset="-122"/>
                        </a:rPr>
                        <a:t>2018.07</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工信部</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《推动企业上云实施指南（2018-2020年）》</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提升支撑服务能力：鼓励软件和信息技术服务企业加速向云计算转型，针对不同行业、不同企业差异化需求，基于云计算平台开展产品、服务和解决方案的开发测试，加快丰富云计算产品服务供给。</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积极发展协同办公、生产管理、财务管理、营销管理、人力资源管理等各类SaaS服务，为上云企业提供业务支撑。</a:t>
                      </a:r>
                      <a:endParaRPr lang="zh-CN" altLang="en-US"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12700">
                      <a:solidFill>
                        <a:srgbClr val="1E53A4"/>
                      </a:solidFill>
                      <a:prstDash val="solid"/>
                    </a:lnB>
                    <a:noFill/>
                  </a:tcPr>
                </a:tc>
              </a:tr>
              <a:tr h="965200">
                <a:tc>
                  <a:txBody>
                    <a:bodyPr/>
                    <a:p>
                      <a:pPr indent="0" algn="ctr">
                        <a:buNone/>
                      </a:pPr>
                      <a:r>
                        <a:rPr lang="en-US" sz="1200">
                          <a:latin typeface="微软雅黑" panose="020B0503020204020204" pitchFamily="34" charset="-122"/>
                          <a:ea typeface="微软雅黑" panose="020B0503020204020204" pitchFamily="34" charset="-122"/>
                        </a:rPr>
                        <a:t>2017.04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工信部</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《云计算发展三年行动计划（2017-2019年）》</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支持软件企业向云计算转型：</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加速向云计算转型，丰富完善办公、生产管理、财务管理、营销管理、人力资源管理等企业级SaaS服务</a:t>
                      </a:r>
                      <a:r>
                        <a:rPr lang="zh-CN" sz="1200">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a:latin typeface="微软雅黑" panose="020B0503020204020204" pitchFamily="34" charset="-122"/>
                          <a:ea typeface="微软雅黑" panose="020B0503020204020204" pitchFamily="34" charset="-122"/>
                          <a:cs typeface="微软雅黑" panose="020B0503020204020204" pitchFamily="34" charset="-122"/>
                        </a:rPr>
                        <a:t>发展面向个人信息存储、家居生活、学习娱乐的云服务，培育信息消费新热点。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28575">
                      <a:solidFill>
                        <a:srgbClr val="1E53A4"/>
                      </a:solidFill>
                      <a:prstDash val="solid"/>
                    </a:lnB>
                    <a:noFill/>
                  </a:tcPr>
                </a:tc>
              </a:tr>
            </a:tbl>
          </a:graphicData>
        </a:graphic>
      </p:graphicFrame>
      <p:grpSp>
        <p:nvGrpSpPr>
          <p:cNvPr id="8" name="组合 7"/>
          <p:cNvGrpSpPr/>
          <p:nvPr/>
        </p:nvGrpSpPr>
        <p:grpSpPr>
          <a:xfrm>
            <a:off x="971550" y="1146810"/>
            <a:ext cx="10332085" cy="883920"/>
            <a:chOff x="1660" y="1796"/>
            <a:chExt cx="17008" cy="1392"/>
          </a:xfrm>
        </p:grpSpPr>
        <p:grpSp>
          <p:nvGrpSpPr>
            <p:cNvPr id="6" name="组合 5"/>
            <p:cNvGrpSpPr/>
            <p:nvPr/>
          </p:nvGrpSpPr>
          <p:grpSpPr>
            <a:xfrm>
              <a:off x="1731" y="1796"/>
              <a:ext cx="16866" cy="1393"/>
              <a:chOff x="953658" y="1140486"/>
              <a:chExt cx="10709910" cy="884555"/>
            </a:xfrm>
          </p:grpSpPr>
          <p:sp>
            <p:nvSpPr>
              <p:cNvPr id="7" name="标题 4"/>
              <p:cNvSpPr txBox="1"/>
              <p:nvPr/>
            </p:nvSpPr>
            <p:spPr>
              <a:xfrm>
                <a:off x="2427493" y="1140486"/>
                <a:ext cx="9236075"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10000"/>
                  </a:lnSpc>
                  <a:spcBef>
                    <a:spcPts val="0"/>
                  </a:spcBef>
                  <a:spcAft>
                    <a:spcPts val="0"/>
                  </a:spcAft>
                </a:pP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Software-as-a-service（软件即服务）</a:t>
                </a:r>
                <a:r>
                  <a:rPr lang="en-US" altLang="zh-CN"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即以软件的形式，提供</a:t>
                </a:r>
                <a:r>
                  <a:rPr lang="en-US" altLang="zh-CN"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解决特定需求的、开箱即用的</a:t>
                </a: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服务。</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SaaS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供应商将应用软件统一部署在自己的服务器上，客户可以根据实际需求，通过互联网定购所需的应用软件服务，按定购的量或者时间向供应商支付费用，从而获得Saas平台供应商提供的服务。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矩形 8"/>
              <p:cNvSpPr/>
              <p:nvPr/>
            </p:nvSpPr>
            <p:spPr>
              <a:xfrm>
                <a:off x="953658" y="1258764"/>
                <a:ext cx="1440000" cy="648000"/>
              </a:xfrm>
              <a:prstGeom prst="rect">
                <a:avLst/>
              </a:prstGeom>
              <a:solidFill>
                <a:schemeClr val="accent4">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288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sz="2000" b="1" dirty="0">
                  <a:solidFill>
                    <a:srgbClr val="00288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pSp>
        <p:cxnSp>
          <p:nvCxnSpPr>
            <p:cNvPr id="58" name="直接连接符 57"/>
            <p:cNvCxnSpPr/>
            <p:nvPr/>
          </p:nvCxnSpPr>
          <p:spPr>
            <a:xfrm>
              <a:off x="1660" y="3070"/>
              <a:ext cx="17008" cy="0"/>
            </a:xfrm>
            <a:prstGeom prst="line">
              <a:avLst/>
            </a:prstGeom>
            <a:ln>
              <a:solidFill>
                <a:srgbClr val="1E53A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行业的产品分类</a:t>
            </a:r>
            <a:endParaRPr lang="zh-CN" altLang="en-US" b="1" dirty="0">
              <a:ea typeface="微软雅黑" panose="020B0503020204020204" pitchFamily="34" charset="-122"/>
              <a:cs typeface="+mn-ea"/>
              <a:sym typeface="Arial" panose="020B0604020202090204" pitchFamily="34" charset="0"/>
            </a:endParaRPr>
          </a:p>
        </p:txBody>
      </p:sp>
      <p:sp>
        <p:nvSpPr>
          <p:cNvPr id="2" name="灯片编号占位符 1"/>
          <p:cNvSpPr>
            <a:spLocks noGrp="1"/>
          </p:cNvSpPr>
          <p:nvPr>
            <p:ph type="sldNum" sz="quarter" idx="16"/>
          </p:nvPr>
        </p:nvSpPr>
        <p:spPr/>
        <p:txBody>
          <a:bodyPr/>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67" name="矩形 66"/>
          <p:cNvSpPr/>
          <p:nvPr/>
        </p:nvSpPr>
        <p:spPr>
          <a:xfrm>
            <a:off x="1544955" y="1670050"/>
            <a:ext cx="8843010" cy="337883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5" name="标题 4"/>
          <p:cNvSpPr txBox="1"/>
          <p:nvPr/>
        </p:nvSpPr>
        <p:spPr>
          <a:xfrm>
            <a:off x="2757170" y="1912620"/>
            <a:ext cx="1818640"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rPr>
              <a:t>通用型</a:t>
            </a:r>
            <a:endPar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6" name="标题 4"/>
          <p:cNvSpPr txBox="1"/>
          <p:nvPr/>
        </p:nvSpPr>
        <p:spPr>
          <a:xfrm>
            <a:off x="7733030" y="1912620"/>
            <a:ext cx="1369060"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rPr>
              <a:t>行业型</a:t>
            </a:r>
            <a:endPar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7" name="标题 4"/>
          <p:cNvSpPr txBox="1"/>
          <p:nvPr/>
        </p:nvSpPr>
        <p:spPr>
          <a:xfrm>
            <a:off x="5659755" y="1912620"/>
            <a:ext cx="723265"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VS</a:t>
            </a:r>
            <a:endParaRPr lang="en-US" altLang="zh-CN"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8" name="标题 4"/>
          <p:cNvSpPr txBox="1"/>
          <p:nvPr/>
        </p:nvSpPr>
        <p:spPr>
          <a:xfrm>
            <a:off x="1913890" y="2811780"/>
            <a:ext cx="350456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核心：也叫工具型，满足各行各业通用需求的产品，通常包括管理工具和技术工具，如人力资源、客户关系维护和财务管理等。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9" name="标题 4"/>
          <p:cNvSpPr txBox="1"/>
          <p:nvPr/>
        </p:nvSpPr>
        <p:spPr>
          <a:xfrm>
            <a:off x="6770370" y="2712720"/>
            <a:ext cx="318198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核心：也叫业务型，满足某一行业专项业务发展需求的产品，如零售电商、医疗、餐饮、教育、物流、汽车和金融等。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50" name="标题 4"/>
          <p:cNvSpPr txBox="1"/>
          <p:nvPr/>
        </p:nvSpPr>
        <p:spPr>
          <a:xfrm>
            <a:off x="1913255" y="3742690"/>
            <a:ext cx="3505200" cy="9715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代表产品：金蝶云（</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ERP</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）、企业微信（</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OA</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协同）、肯耐珂萨（</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HRM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）、纷享销客（</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CRM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）、分贝通（财税管理）、诸葛（数据分析）和上上签（电子签名）等。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1" name="标题 4"/>
          <p:cNvSpPr txBox="1"/>
          <p:nvPr/>
        </p:nvSpPr>
        <p:spPr>
          <a:xfrm>
            <a:off x="6664960" y="3672840"/>
            <a:ext cx="3505200" cy="9715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代表产品：京东云（零售电商）、金融壹账通（金融）、美味不用等（餐饮）、运立方（物流）、熙康（医疗）、云朵课堂（教育）、车车云（汽车）、青橙科技（健身）、小满（外贸）和番茄来了（酒旅）等。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行业的市场规模</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2" name="图表 1"/>
          <p:cNvGraphicFramePr/>
          <p:nvPr/>
        </p:nvGraphicFramePr>
        <p:xfrm>
          <a:off x="454660" y="1335405"/>
          <a:ext cx="4008120" cy="3466465"/>
        </p:xfrm>
        <a:graphic>
          <a:graphicData uri="http://schemas.openxmlformats.org/drawingml/2006/chart">
            <c:chart xmlns:c="http://schemas.openxmlformats.org/drawingml/2006/chart" xmlns:r="http://schemas.openxmlformats.org/officeDocument/2006/relationships" r:id="rId1"/>
          </a:graphicData>
        </a:graphic>
      </p:graphicFrame>
      <p:sp>
        <p:nvSpPr>
          <p:cNvPr id="57" name="文本框 37"/>
          <p:cNvSpPr txBox="1"/>
          <p:nvPr/>
        </p:nvSpPr>
        <p:spPr>
          <a:xfrm>
            <a:off x="9570085" y="6353175"/>
            <a:ext cx="1586230" cy="2527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来源：艾瑞咨询（</a:t>
            </a:r>
            <a:r>
              <a:rPr lang="en-US" altLang="zh-CN"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aphicFrame>
        <p:nvGraphicFramePr>
          <p:cNvPr id="7" name="图表 6"/>
          <p:cNvGraphicFramePr/>
          <p:nvPr/>
        </p:nvGraphicFramePr>
        <p:xfrm>
          <a:off x="4658360" y="1335405"/>
          <a:ext cx="3410585" cy="34658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p:cNvGraphicFramePr/>
          <p:nvPr/>
        </p:nvGraphicFramePr>
        <p:xfrm>
          <a:off x="8321040" y="1336040"/>
          <a:ext cx="3202940" cy="3465830"/>
        </p:xfrm>
        <a:graphic>
          <a:graphicData uri="http://schemas.openxmlformats.org/drawingml/2006/chart">
            <c:chart xmlns:c="http://schemas.openxmlformats.org/drawingml/2006/chart" xmlns:r="http://schemas.openxmlformats.org/officeDocument/2006/relationships" r:id="rId3"/>
          </a:graphicData>
        </a:graphic>
      </p:graphicFrame>
      <p:sp>
        <p:nvSpPr>
          <p:cNvPr id="39" name="标题 4"/>
          <p:cNvSpPr txBox="1"/>
          <p:nvPr/>
        </p:nvSpPr>
        <p:spPr>
          <a:xfrm>
            <a:off x="824230"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sz="1400" dirty="0">
                <a:latin typeface="微软雅黑" panose="020B0503020204020204" pitchFamily="34" charset="-122"/>
                <a:ea typeface="微软雅黑" panose="020B0503020204020204" pitchFamily="34" charset="-122"/>
                <a:cs typeface="+mn-ea"/>
                <a:sym typeface="Arial" panose="020B0604020202090204" pitchFamily="34" charset="0"/>
              </a:rPr>
              <a:t>短暂爆发式增长后，</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市场规模保持稳定高速的拓展。</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 name="标题 4"/>
          <p:cNvSpPr txBox="1"/>
          <p:nvPr/>
        </p:nvSpPr>
        <p:spPr>
          <a:xfrm>
            <a:off x="4729480"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尽管中国公有云市场增速较高，但在全球占比较低，和发达市场的差距明显。</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5" name="标题 4"/>
          <p:cNvSpPr txBox="1"/>
          <p:nvPr/>
        </p:nvSpPr>
        <p:spPr>
          <a:xfrm>
            <a:off x="8288655"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近年来中国企业级</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市场的增速远高于全球市场，正加速缩小差距。</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行业的细分市场</a:t>
            </a:r>
            <a:endParaRPr lang="zh-CN" altLang="en-US" b="1" dirty="0">
              <a:ea typeface="微软雅黑" panose="020B0503020204020204" pitchFamily="34" charset="-122"/>
              <a:cs typeface="+mn-ea"/>
              <a:sym typeface="Arial" panose="020B0604020202090204" pitchFamily="34" charset="0"/>
            </a:endParaRPr>
          </a:p>
        </p:txBody>
      </p:sp>
      <p:sp>
        <p:nvSpPr>
          <p:cNvPr id="57" name="文本框 37"/>
          <p:cNvSpPr txBox="1"/>
          <p:nvPr/>
        </p:nvSpPr>
        <p:spPr>
          <a:xfrm>
            <a:off x="9570085" y="6353175"/>
            <a:ext cx="1586230" cy="2527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来源：艾瑞咨询（</a:t>
            </a:r>
            <a:r>
              <a:rPr lang="en-US" altLang="zh-CN"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aphicFrame>
        <p:nvGraphicFramePr>
          <p:cNvPr id="4" name="图表 3"/>
          <p:cNvGraphicFramePr/>
          <p:nvPr/>
        </p:nvGraphicFramePr>
        <p:xfrm>
          <a:off x="819150" y="1310640"/>
          <a:ext cx="4839335" cy="38582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6221730" y="1310640"/>
          <a:ext cx="4839970" cy="3858260"/>
        </p:xfrm>
        <a:graphic>
          <a:graphicData uri="http://schemas.openxmlformats.org/drawingml/2006/chart">
            <c:chart xmlns:c="http://schemas.openxmlformats.org/drawingml/2006/chart" xmlns:r="http://schemas.openxmlformats.org/officeDocument/2006/relationships" r:id="rId2"/>
          </a:graphicData>
        </a:graphic>
      </p:graphicFrame>
      <p:sp>
        <p:nvSpPr>
          <p:cNvPr id="6" name="标题 4"/>
          <p:cNvSpPr txBox="1"/>
          <p:nvPr/>
        </p:nvSpPr>
        <p:spPr>
          <a:xfrm>
            <a:off x="819150" y="5351145"/>
            <a:ext cx="483997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2018</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年中国通用型</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140.2</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亿元，同比增长</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42.1%</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。占比较高的是</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CRM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、客服与呼叫中心、</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ERP</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和通信。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 name="标题 4"/>
          <p:cNvSpPr txBox="1"/>
          <p:nvPr/>
        </p:nvSpPr>
        <p:spPr>
          <a:xfrm>
            <a:off x="6221730" y="5351145"/>
            <a:ext cx="483997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2018</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年中国行业型</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103.3</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亿元，远低于通用型，但增长率高达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56.6%</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，占比较高的是零售电商和医疗。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tags/tag1.xml><?xml version="1.0" encoding="utf-8"?>
<p:tagLst xmlns:p="http://schemas.openxmlformats.org/presentationml/2006/main">
  <p:tag name="MH" val="20180319090426"/>
  <p:tag name="MH_LIBRARY" val="GRAPHIC"/>
  <p:tag name="MH_TYPE" val="SubTitle"/>
  <p:tag name="MH_ORDER" val="1"/>
</p:tagLst>
</file>

<file path=ppt/tags/tag10.xml><?xml version="1.0" encoding="utf-8"?>
<p:tagLst xmlns:p="http://schemas.openxmlformats.org/presentationml/2006/main">
  <p:tag name="MH" val="20190612120959"/>
  <p:tag name="MH_LIBRARY" val="GRAPHIC"/>
  <p:tag name="MH_ORDER" val="TextBox 17"/>
</p:tagLst>
</file>

<file path=ppt/tags/tag11.xml><?xml version="1.0" encoding="utf-8"?>
<p:tagLst xmlns:p="http://schemas.openxmlformats.org/presentationml/2006/main">
  <p:tag name="MH" val="20190612120959"/>
  <p:tag name="MH_LIBRARY" val="GRAPHIC"/>
  <p:tag name="MH_ORDER" val="Straight Connector 18"/>
</p:tagLst>
</file>

<file path=ppt/tags/tag12.xml><?xml version="1.0" encoding="utf-8"?>
<p:tagLst xmlns:p="http://schemas.openxmlformats.org/presentationml/2006/main">
  <p:tag name="MH" val="20190612120959"/>
  <p:tag name="MH_LIBRARY" val="GRAPHIC"/>
  <p:tag name="MH_ORDER" val="Straight Connector 19"/>
</p:tagLst>
</file>

<file path=ppt/tags/tag13.xml><?xml version="1.0" encoding="utf-8"?>
<p:tagLst xmlns:p="http://schemas.openxmlformats.org/presentationml/2006/main">
  <p:tag name="MH" val="20190612120959"/>
  <p:tag name="MH_LIBRARY" val="GRAPHIC"/>
  <p:tag name="MH_ORDER" val="Straight Connector 20"/>
</p:tagLst>
</file>

<file path=ppt/tags/tag14.xml><?xml version="1.0" encoding="utf-8"?>
<p:tagLst xmlns:p="http://schemas.openxmlformats.org/presentationml/2006/main">
  <p:tag name="MH" val="20190612120959"/>
  <p:tag name="MH_LIBRARY" val="GRAPHIC"/>
  <p:tag name="MH_ORDER" val="TextBox 21"/>
</p:tagLst>
</file>

<file path=ppt/tags/tag15.xml><?xml version="1.0" encoding="utf-8"?>
<p:tagLst xmlns:p="http://schemas.openxmlformats.org/presentationml/2006/main">
  <p:tag name="KSO_WM_UNIT_TABLE_BEAUTIFY" val="smartTable{9651aa5e-c0dd-4dcb-b409-2715a8451409}"/>
</p:tagLst>
</file>

<file path=ppt/tags/tag16.xml><?xml version="1.0" encoding="utf-8"?>
<p:tagLst xmlns:p="http://schemas.openxmlformats.org/presentationml/2006/main">
  <p:tag name="MH" val="20190612120959"/>
  <p:tag name="MH_LIBRARY" val="GRAPHIC"/>
  <p:tag name="MH_ORDER" val="TextBox 17"/>
</p:tagLst>
</file>

<file path=ppt/tags/tag17.xml><?xml version="1.0" encoding="utf-8"?>
<p:tagLst xmlns:p="http://schemas.openxmlformats.org/presentationml/2006/main">
  <p:tag name="MH" val="20190612120959"/>
  <p:tag name="MH_LIBRARY" val="GRAPHIC"/>
  <p:tag name="MH_ORDER" val="Straight Connector 18"/>
</p:tagLst>
</file>

<file path=ppt/tags/tag18.xml><?xml version="1.0" encoding="utf-8"?>
<p:tagLst xmlns:p="http://schemas.openxmlformats.org/presentationml/2006/main">
  <p:tag name="MH" val="20190612120959"/>
  <p:tag name="MH_LIBRARY" val="GRAPHIC"/>
  <p:tag name="MH_ORDER" val="Straight Connector 19"/>
</p:tagLst>
</file>

<file path=ppt/tags/tag19.xml><?xml version="1.0" encoding="utf-8"?>
<p:tagLst xmlns:p="http://schemas.openxmlformats.org/presentationml/2006/main">
  <p:tag name="MH" val="20190612120959"/>
  <p:tag name="MH_LIBRARY" val="GRAPHIC"/>
  <p:tag name="MH_ORDER" val="Straight Connector 20"/>
</p:tagLst>
</file>

<file path=ppt/tags/tag2.xml><?xml version="1.0" encoding="utf-8"?>
<p:tagLst xmlns:p="http://schemas.openxmlformats.org/presentationml/2006/main">
  <p:tag name="MH" val="20190612115959"/>
  <p:tag name="MH_LIBRARY" val="CONTENTS"/>
  <p:tag name="MH_TYPE" val="OTHERS"/>
  <p:tag name="ID" val="545840"/>
</p:tagLst>
</file>

<file path=ppt/tags/tag20.xml><?xml version="1.0" encoding="utf-8"?>
<p:tagLst xmlns:p="http://schemas.openxmlformats.org/presentationml/2006/main">
  <p:tag name="MH" val="20190612120959"/>
  <p:tag name="MH_LIBRARY" val="GRAPHIC"/>
  <p:tag name="MH_ORDER" val="TextBox 21"/>
</p:tagLst>
</file>

<file path=ppt/tags/tag2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
  <p:tag name="KSO_WM_UNIT_ID" val="diagram20182008_2*o_h_i*1_1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
  <p:tag name="KSO_WM_UNIT_ID" val="diagram20182008_2*o_h_i*1_2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
  <p:tag name="KSO_WM_UNIT_ID" val="diagram20182008_2*o_h_i*1_3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1"/>
  <p:tag name="KSO_WM_UNIT_ID" val="diagram20182008_2*o_i*1_11"/>
  <p:tag name="KSO_WM_UNIT_LAYERLEVEL" val="1_1"/>
  <p:tag name="KSO_WM_DIAGRAM_GROUP_CODE" val="o1-1"/>
  <p:tag name="KSO_WM_UNIT_TEXT_FILL_FORE_SCHEMECOLOR_INDEX" val="13"/>
  <p:tag name="KSO_WM_UNIT_TEXT_FILL_TYPE" val="1"/>
</p:tagLst>
</file>

<file path=ppt/tags/tag2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3"/>
  <p:tag name="KSO_WM_UNIT_ID" val="diagram20182008_2*o_i*1_13"/>
  <p:tag name="KSO_WM_UNIT_LAYERLEVEL" val="1_1"/>
  <p:tag name="KSO_WM_DIAGRAM_GROUP_CODE" val="o1-1"/>
  <p:tag name="KSO_WM_UNIT_FILL_FORE_SCHEMECOLOR_INDEX" val="9"/>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4"/>
  <p:tag name="KSO_WM_UNIT_ID" val="diagram20182008_2*o_i*1_14"/>
  <p:tag name="KSO_WM_UNIT_LAYERLEVEL" val="1_1"/>
  <p:tag name="KSO_WM_DIAGRAM_GROUP_CODE" val="o1-1"/>
  <p:tag name="KSO_WM_UNIT_TEXT_FILL_FORE_SCHEMECOLOR_INDEX" val="13"/>
  <p:tag name="KSO_WM_UNIT_TEXT_FILL_TYPE" val="1"/>
</p:tagLst>
</file>

<file path=ppt/tags/tag2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6"/>
  <p:tag name="KSO_WM_UNIT_ID" val="diagram20182008_2*o_i*1_16"/>
  <p:tag name="KSO_WM_UNIT_LAYERLEVEL" val="1_1"/>
  <p:tag name="KSO_WM_DIAGRAM_GROUP_CODE" val="o1-1"/>
  <p:tag name="KSO_WM_UNIT_TEXT_FILL_FORE_SCHEMECOLOR_INDEX" val="13"/>
  <p:tag name="KSO_WM_UNIT_TEXT_FILL_TYPE" val="1"/>
</p:tagLst>
</file>

<file path=ppt/tags/tag2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7"/>
  <p:tag name="KSO_WM_UNIT_ID" val="diagram20182008_2*o_i*1_17"/>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2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8"/>
  <p:tag name="KSO_WM_UNIT_ID" val="diagram20182008_2*o_i*1_18"/>
  <p:tag name="KSO_WM_UNIT_LAYERLEVEL" val="1_1"/>
  <p:tag name="KSO_WM_DIAGRAM_GROUP_CODE" val="o1-1"/>
  <p:tag name="KSO_WM_UNIT_TEXT_FILL_FORE_SCHEMECOLOR_INDEX" val="13"/>
  <p:tag name="KSO_WM_UNIT_TEXT_FILL_TYPE" val="1"/>
</p:tagLst>
</file>

<file path=ppt/tags/tag3.xml><?xml version="1.0" encoding="utf-8"?>
<p:tagLst xmlns:p="http://schemas.openxmlformats.org/presentationml/2006/main">
  <p:tag name="MH" val="20190612115959"/>
  <p:tag name="MH_LIBRARY" val="CONTENTS"/>
  <p:tag name="MH_TYPE" val="OTHERS"/>
  <p:tag name="ID" val="545840"/>
</p:tagLst>
</file>

<file path=ppt/tags/tag3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9"/>
  <p:tag name="KSO_WM_UNIT_ID" val="diagram20182008_2*o_i*1_19"/>
  <p:tag name="KSO_WM_UNIT_LAYERLEVEL" val="1_1"/>
  <p:tag name="KSO_WM_DIAGRAM_GROUP_CODE" val="o1-1"/>
  <p:tag name="KSO_WM_UNIT_TEXT_FILL_FORE_SCHEMECOLOR_INDEX" val="13"/>
  <p:tag name="KSO_WM_UNIT_TEXT_FILL_TYPE" val="1"/>
</p:tagLst>
</file>

<file path=ppt/tags/tag3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0"/>
  <p:tag name="KSO_WM_UNIT_ID" val="diagram20182008_2*o_i*1_2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1"/>
  <p:tag name="KSO_WM_UNIT_ID" val="diagram20182008_2*o_i*1_21"/>
  <p:tag name="KSO_WM_UNIT_LAYERLEVEL" val="1_1"/>
  <p:tag name="KSO_WM_DIAGRAM_GROUP_CODE" val="o1-1"/>
  <p:tag name="KSO_WM_UNIT_TEXT_FILL_FORE_SCHEMECOLOR_INDEX" val="13"/>
  <p:tag name="KSO_WM_UNIT_TEXT_FILL_TYPE" val="1"/>
</p:tagLst>
</file>

<file path=ppt/tags/tag3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
  <p:tag name="KSO_WM_UNIT_ID" val="diagram20182008_2*o_h_i*1_1_2"/>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3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3"/>
  <p:tag name="KSO_WM_UNIT_ID" val="diagram20182008_2*o_h_i*1_1_3"/>
  <p:tag name="KSO_WM_UNIT_LAYERLEVEL" val="1_1_1"/>
  <p:tag name="KSO_WM_DIAGRAM_GROUP_CODE" val="o1-1"/>
  <p:tag name="KSO_WM_UNIT_TEXT_FILL_FORE_SCHEMECOLOR_INDEX" val="13"/>
  <p:tag name="KSO_WM_UNIT_TEXT_FILL_TYPE" val="1"/>
</p:tagLst>
</file>

<file path=ppt/tags/tag3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4"/>
  <p:tag name="KSO_WM_UNIT_ID" val="diagram20182008_2*o_i*1_24"/>
  <p:tag name="KSO_WM_UNIT_LAYERLEVEL" val="1_1"/>
  <p:tag name="KSO_WM_DIAGRAM_GROUP_CODE" val="o1-1"/>
  <p:tag name="KSO_WM_UNIT_TEXT_FILL_FORE_SCHEMECOLOR_INDEX" val="13"/>
  <p:tag name="KSO_WM_UNIT_TEXT_FILL_TYPE" val="1"/>
</p:tagLst>
</file>

<file path=ppt/tags/tag3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5"/>
  <p:tag name="KSO_WM_UNIT_ID" val="diagram20182008_2*o_h_i*1_1_5"/>
  <p:tag name="KSO_WM_UNIT_LAYERLEVEL" val="1_1_1"/>
  <p:tag name="KSO_WM_DIAGRAM_GROUP_CODE" val="o1-1"/>
  <p:tag name="KSO_WM_UNIT_TEXT_FILL_FORE_SCHEMECOLOR_INDEX" val="13"/>
  <p:tag name="KSO_WM_UNIT_TEXT_FILL_TYPE" val="1"/>
</p:tagLst>
</file>

<file path=ppt/tags/tag3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
  <p:tag name="KSO_WM_UNIT_ID" val="diagram20182008_2*o_h_i*1_2_2"/>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3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3"/>
  <p:tag name="KSO_WM_UNIT_ID" val="diagram20182008_2*o_h_i*1_2_3"/>
  <p:tag name="KSO_WM_UNIT_LAYERLEVEL" val="1_1_1"/>
  <p:tag name="KSO_WM_DIAGRAM_GROUP_CODE" val="o1-1"/>
  <p:tag name="KSO_WM_UNIT_TEXT_FILL_FORE_SCHEMECOLOR_INDEX" val="13"/>
  <p:tag name="KSO_WM_UNIT_TEXT_FILL_TYPE" val="1"/>
</p:tagLst>
</file>

<file path=ppt/tags/tag3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4"/>
  <p:tag name="KSO_WM_UNIT_ID" val="diagram20182008_2*o_h_i*1_2_4"/>
  <p:tag name="KSO_WM_UNIT_LAYERLEVEL" val="1_1_1"/>
  <p:tag name="KSO_WM_DIAGRAM_GROUP_CODE" val="o1-1"/>
  <p:tag name="KSO_WM_UNIT_TEXT_FILL_FORE_SCHEMECOLOR_INDEX" val="13"/>
  <p:tag name="KSO_WM_UNIT_TEXT_FILL_TYPE" val="1"/>
</p:tagLst>
</file>

<file path=ppt/tags/tag4.xml><?xml version="1.0" encoding="utf-8"?>
<p:tagLst xmlns:p="http://schemas.openxmlformats.org/presentationml/2006/main">
  <p:tag name="MH" val="20190612114730"/>
  <p:tag name="MH_LIBRARY" val="CONTENTS"/>
  <p:tag name="MH_TYPE" val="OTHERS"/>
  <p:tag name="ID" val="547147"/>
</p:tagLst>
</file>

<file path=ppt/tags/tag4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5"/>
  <p:tag name="KSO_WM_UNIT_ID" val="diagram20182008_2*o_h_i*1_2_5"/>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4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2"/>
  <p:tag name="KSO_WM_UNIT_ID" val="diagram20182008_2*o_h_i*1_3_2"/>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3"/>
  <p:tag name="KSO_WM_UNIT_ID" val="diagram20182008_2*o_h_i*1_3_3"/>
  <p:tag name="KSO_WM_UNIT_LAYERLEVEL" val="1_1_1"/>
  <p:tag name="KSO_WM_DIAGRAM_GROUP_CODE" val="o1-1"/>
  <p:tag name="KSO_WM_UNIT_TEXT_FILL_FORE_SCHEMECOLOR_INDEX" val="13"/>
  <p:tag name="KSO_WM_UNIT_TEXT_FILL_TYPE" val="1"/>
</p:tagLst>
</file>

<file path=ppt/tags/tag4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4"/>
  <p:tag name="KSO_WM_UNIT_ID" val="diagram20182008_2*o_h_i*1_3_4"/>
  <p:tag name="KSO_WM_UNIT_LAYERLEVEL" val="1_1_1"/>
  <p:tag name="KSO_WM_DIAGRAM_GROUP_CODE" val="o1-1"/>
  <p:tag name="KSO_WM_UNIT_TEXT_FILL_FORE_SCHEMECOLOR_INDEX" val="13"/>
  <p:tag name="KSO_WM_UNIT_TEXT_FILL_TYPE" val="1"/>
</p:tagLst>
</file>

<file path=ppt/tags/tag4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6"/>
  <p:tag name="KSO_WM_UNIT_ID" val="diagram20182008_2*o_h_i*1_3_6"/>
  <p:tag name="KSO_WM_UNIT_LAYERLEVEL" val="1_1_1"/>
  <p:tag name="KSO_WM_DIAGRAM_GROUP_CODE" val="o1-1"/>
  <p:tag name="KSO_WM_UNIT_TEXT_FILL_FORE_SCHEMECOLOR_INDEX" val="13"/>
  <p:tag name="KSO_WM_UNIT_TEXT_FILL_TYPE" val="1"/>
</p:tagLst>
</file>

<file path=ppt/tags/tag4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1"/>
  <p:tag name="KSO_WM_UNIT_ID" val="diagram20182008_2*o_h_a*1_3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4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1"/>
  <p:tag name="KSO_WM_UNIT_ID" val="diagram20182008_2*o_h_a*1_2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4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3_1"/>
  <p:tag name="KSO_WM_UNIT_ID" val="diagram20182008_2*o_h_f*1_3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4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2"/>
  <p:tag name="KSO_WM_UNIT_ID" val="diagram20182008_2*o_h_a*1_3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4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2"/>
  <p:tag name="KSO_WM_UNIT_ID" val="diagram20182008_2*o_h_a*1_2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5.xml><?xml version="1.0" encoding="utf-8"?>
<p:tagLst xmlns:p="http://schemas.openxmlformats.org/presentationml/2006/main">
  <p:tag name="MH" val="20190612120959"/>
  <p:tag name="MH_LIBRARY" val="GRAPHIC"/>
  <p:tag name="MH_ORDER" val="TextBox 17"/>
</p:tagLst>
</file>

<file path=ppt/tags/tag5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1"/>
  <p:tag name="KSO_WM_UNIT_ID" val="diagram20182008_2*o_h_a*1_1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5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1_1"/>
  <p:tag name="KSO_WM_UNIT_ID" val="diagram20182008_2*o_h_f*1_1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2"/>
  <p:tag name="KSO_WM_UNIT_ID" val="diagram20182008_2*o_h_a*1_1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1_1"/>
  <p:tag name="KSO_WM_UNIT_ID" val="diagram20182008_2*o_h_f*1_1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7.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58.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59.xml><?xml version="1.0" encoding="utf-8"?>
<p:tagLst xmlns:p="http://schemas.openxmlformats.org/presentationml/2006/main">
  <p:tag name="KSO_WM_UNIT_HIGHLIGHT" val="0"/>
  <p:tag name="KSO_WM_UNIT_COMPATIBLE" val="0"/>
  <p:tag name="KSO_WM_DIAGRAM_GROUP_CODE" val="o1-1"/>
  <p:tag name="KSO_WM_UNIT_TYPE" val="o_i"/>
  <p:tag name="KSO_WM_UNIT_INDEX" val="1_1"/>
  <p:tag name="KSO_WM_UNIT_ID" val="diagram20187564_2*o_i*1_1"/>
  <p:tag name="KSO_WM_TEMPLATE_CATEGORY" val="diagram"/>
  <p:tag name="KSO_WM_TEMPLATE_INDEX" val="20187564"/>
  <p:tag name="KSO_WM_UNIT_LAYERLEVEL" val="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6.xml><?xml version="1.0" encoding="utf-8"?>
<p:tagLst xmlns:p="http://schemas.openxmlformats.org/presentationml/2006/main">
  <p:tag name="MH" val="20190612120959"/>
  <p:tag name="MH_LIBRARY" val="GRAPHIC"/>
  <p:tag name="MH_ORDER" val="Straight Connector 18"/>
</p:tagLst>
</file>

<file path=ppt/tags/tag60.xml><?xml version="1.0" encoding="utf-8"?>
<p:tagLst xmlns:p="http://schemas.openxmlformats.org/presentationml/2006/main">
  <p:tag name="KSO_WM_UNIT_HIGHLIGHT" val="0"/>
  <p:tag name="KSO_WM_UNIT_COMPATIBLE" val="0"/>
  <p:tag name="KSO_WM_DIAGRAM_GROUP_CODE" val="o1-1"/>
  <p:tag name="KSO_WM_UNIT_TYPE" val="o_h_i"/>
  <p:tag name="KSO_WM_UNIT_INDEX" val="1_2_3"/>
  <p:tag name="KSO_WM_UNIT_ID" val="diagram20187564_2*o_h_i*1_2_3"/>
  <p:tag name="KSO_WM_TEMPLATE_CATEGORY" val="diagram"/>
  <p:tag name="KSO_WM_TEMPLATE_INDEX" val="20187564"/>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DIAGRAM_GROUP_CODE" val="o1-1"/>
  <p:tag name="KSO_WM_UNIT_TYPE" val="o_h_i"/>
  <p:tag name="KSO_WM_UNIT_INDEX" val="1_1_3"/>
  <p:tag name="KSO_WM_UNIT_ID" val="diagram20187564_2*o_h_i*1_1_3"/>
  <p:tag name="KSO_WM_TEMPLATE_CATEGORY" val="diagram"/>
  <p:tag name="KSO_WM_TEMPLATE_INDEX" val="20187564"/>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62.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3.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2_1"/>
  <p:tag name="KSO_WM_UNIT_ID" val="diagram20187564_2*o_h_a*1_2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4.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5.xml><?xml version="1.0" encoding="utf-8"?>
<p:tagLst xmlns:p="http://schemas.openxmlformats.org/presentationml/2006/main">
  <p:tag name="MH" val="20190612120959"/>
  <p:tag name="MH_LIBRARY" val="GRAPHIC"/>
  <p:tag name="MH_ORDER" val="TextBox 17"/>
</p:tagLst>
</file>

<file path=ppt/tags/tag66.xml><?xml version="1.0" encoding="utf-8"?>
<p:tagLst xmlns:p="http://schemas.openxmlformats.org/presentationml/2006/main">
  <p:tag name="MH" val="20190612120959"/>
  <p:tag name="MH_LIBRARY" val="GRAPHIC"/>
  <p:tag name="MH_ORDER" val="Straight Connector 18"/>
</p:tagLst>
</file>

<file path=ppt/tags/tag67.xml><?xml version="1.0" encoding="utf-8"?>
<p:tagLst xmlns:p="http://schemas.openxmlformats.org/presentationml/2006/main">
  <p:tag name="MH" val="20190612120959"/>
  <p:tag name="MH_LIBRARY" val="GRAPHIC"/>
  <p:tag name="MH_ORDER" val="Straight Connector 19"/>
</p:tagLst>
</file>

<file path=ppt/tags/tag68.xml><?xml version="1.0" encoding="utf-8"?>
<p:tagLst xmlns:p="http://schemas.openxmlformats.org/presentationml/2006/main">
  <p:tag name="MH" val="20190612120959"/>
  <p:tag name="MH_LIBRARY" val="GRAPHIC"/>
  <p:tag name="MH_ORDER" val="Straight Connector 20"/>
</p:tagLst>
</file>

<file path=ppt/tags/tag69.xml><?xml version="1.0" encoding="utf-8"?>
<p:tagLst xmlns:p="http://schemas.openxmlformats.org/presentationml/2006/main">
  <p:tag name="MH" val="20190612120959"/>
  <p:tag name="MH_LIBRARY" val="GRAPHIC"/>
  <p:tag name="MH_ORDER" val="TextBox 21"/>
</p:tagLst>
</file>

<file path=ppt/tags/tag7.xml><?xml version="1.0" encoding="utf-8"?>
<p:tagLst xmlns:p="http://schemas.openxmlformats.org/presentationml/2006/main">
  <p:tag name="MH" val="20190612120959"/>
  <p:tag name="MH_LIBRARY" val="GRAPHIC"/>
  <p:tag name="MH_ORDER" val="Straight Connector 19"/>
</p:tagLst>
</file>

<file path=ppt/tags/tag70.xml><?xml version="1.0" encoding="utf-8"?>
<p:tagLst xmlns:p="http://schemas.openxmlformats.org/presentationml/2006/main">
  <p:tag name="MH" val="20190619201421"/>
  <p:tag name="MH_LIBRARY" val="GRAPHIC"/>
  <p:tag name="MH_TYPE" val="Other"/>
  <p:tag name="MH_ORDER" val="3"/>
</p:tagLst>
</file>

<file path=ppt/tags/tag71.xml><?xml version="1.0" encoding="utf-8"?>
<p:tagLst xmlns:p="http://schemas.openxmlformats.org/presentationml/2006/main">
  <p:tag name="KSO_WM_UNIT_TABLE_BEAUTIFY" val="smartTable{aac29f57-7fe8-412b-9dd8-08fcf5192196}"/>
</p:tagLst>
</file>

<file path=ppt/tags/tag72.xml><?xml version="1.0" encoding="utf-8"?>
<p:tagLst xmlns:p="http://schemas.openxmlformats.org/presentationml/2006/main">
  <p:tag name="KSO_WM_UNIT_TABLE_BEAUTIFY" val="smartTable{bfc5a529-b4d2-439b-bd4b-ed094439568e}"/>
</p:tagLst>
</file>

<file path=ppt/tags/tag73.xml><?xml version="1.0" encoding="utf-8"?>
<p:tagLst xmlns:p="http://schemas.openxmlformats.org/presentationml/2006/main">
  <p:tag name="KSO_WM_UNIT_TABLE_BEAUTIFY" val="smartTable{0202179c-be79-4dc1-8b8e-a177eca87dfa}"/>
</p:tagLst>
</file>

<file path=ppt/tags/tag74.xml><?xml version="1.0" encoding="utf-8"?>
<p:tagLst xmlns:p="http://schemas.openxmlformats.org/presentationml/2006/main">
  <p:tag name="KSO_WM_UNIT_TABLE_BEAUTIFY" val="{0c01e29a-32d5-42c1-98eb-1b5a96849ef7}"/>
</p:tagLst>
</file>

<file path=ppt/tags/tag75.xml><?xml version="1.0" encoding="utf-8"?>
<p:tagLst xmlns:p="http://schemas.openxmlformats.org/presentationml/2006/main">
  <p:tag name="KSO_WM_UNIT_PLACING_PICTURE_USER_VIEWPORT" val="{&quot;height&quot;:10920,&quot;width&quot;:13215}"/>
</p:tagLst>
</file>

<file path=ppt/tags/tag76.xml><?xml version="1.0" encoding="utf-8"?>
<p:tagLst xmlns:p="http://schemas.openxmlformats.org/presentationml/2006/main">
  <p:tag name="KSO_WM_UNIT_PLACING_PICTURE_USER_VIEWPORT" val="{&quot;height&quot;:4785,&quot;width&quot;:13215}"/>
</p:tagLst>
</file>

<file path=ppt/tags/tag77.xml><?xml version="1.0" encoding="utf-8"?>
<p:tagLst xmlns:p="http://schemas.openxmlformats.org/presentationml/2006/main">
  <p:tag name="KSO_WM_UNIT_TABLE_BEAUTIFY" val="smartTable{75424efb-48b3-48e4-b2cd-29891a487000}"/>
</p:tagLst>
</file>

<file path=ppt/tags/tag78.xml><?xml version="1.0" encoding="utf-8"?>
<p:tagLst xmlns:p="http://schemas.openxmlformats.org/presentationml/2006/main">
  <p:tag name="KSO_WM_UNIT_TABLE_BEAUTIFY" val="smartTable{dc759bca-a9bc-4be5-8473-9a7b5a4b4832}"/>
</p:tagLst>
</file>

<file path=ppt/tags/tag79.xml><?xml version="1.0" encoding="utf-8"?>
<p:tagLst xmlns:p="http://schemas.openxmlformats.org/presentationml/2006/main">
  <p:tag name="KSO_WM_UNIT_TABLE_BEAUTIFY" val="{2df2a9c3-6aff-4720-b080-b48da5473d32}"/>
</p:tagLst>
</file>

<file path=ppt/tags/tag8.xml><?xml version="1.0" encoding="utf-8"?>
<p:tagLst xmlns:p="http://schemas.openxmlformats.org/presentationml/2006/main">
  <p:tag name="MH" val="20190612120959"/>
  <p:tag name="MH_LIBRARY" val="GRAPHIC"/>
  <p:tag name="MH_ORDER" val="Straight Connector 20"/>
</p:tagLst>
</file>

<file path=ppt/tags/tag80.xml><?xml version="1.0" encoding="utf-8"?>
<p:tagLst xmlns:p="http://schemas.openxmlformats.org/presentationml/2006/main">
  <p:tag name="MH" val="20190612120959"/>
  <p:tag name="MH_LIBRARY" val="GRAPHIC"/>
  <p:tag name="MH_ORDER" val="TextBox 17"/>
</p:tagLst>
</file>

<file path=ppt/tags/tag81.xml><?xml version="1.0" encoding="utf-8"?>
<p:tagLst xmlns:p="http://schemas.openxmlformats.org/presentationml/2006/main">
  <p:tag name="MH" val="20190612120959"/>
  <p:tag name="MH_LIBRARY" val="GRAPHIC"/>
  <p:tag name="MH_ORDER" val="Straight Connector 18"/>
</p:tagLst>
</file>

<file path=ppt/tags/tag82.xml><?xml version="1.0" encoding="utf-8"?>
<p:tagLst xmlns:p="http://schemas.openxmlformats.org/presentationml/2006/main">
  <p:tag name="MH" val="20190612120959"/>
  <p:tag name="MH_LIBRARY" val="GRAPHIC"/>
  <p:tag name="MH_ORDER" val="Straight Connector 19"/>
</p:tagLst>
</file>

<file path=ppt/tags/tag83.xml><?xml version="1.0" encoding="utf-8"?>
<p:tagLst xmlns:p="http://schemas.openxmlformats.org/presentationml/2006/main">
  <p:tag name="MH" val="20190612120959"/>
  <p:tag name="MH_LIBRARY" val="GRAPHIC"/>
  <p:tag name="MH_ORDER" val="Straight Connector 20"/>
</p:tagLst>
</file>

<file path=ppt/tags/tag84.xml><?xml version="1.0" encoding="utf-8"?>
<p:tagLst xmlns:p="http://schemas.openxmlformats.org/presentationml/2006/main">
  <p:tag name="MH" val="20190612120959"/>
  <p:tag name="MH_LIBRARY" val="GRAPHIC"/>
  <p:tag name="MH_ORDER" val="TextBox 21"/>
</p:tagLst>
</file>

<file path=ppt/tags/tag85.xml><?xml version="1.0" encoding="utf-8"?>
<p:tagLst xmlns:p="http://schemas.openxmlformats.org/presentationml/2006/main">
  <p:tag name="KSO_WM_UNIT_PLACING_PICTURE_USER_VIEWPORT" val="{&quot;height&quot;:5070,&quot;width&quot;:9000}"/>
</p:tagLst>
</file>

<file path=ppt/tags/tag86.xml><?xml version="1.0" encoding="utf-8"?>
<p:tagLst xmlns:p="http://schemas.openxmlformats.org/presentationml/2006/main">
  <p:tag name="MH" val="20180319090426"/>
  <p:tag name="MH_LIBRARY" val="GRAPHIC"/>
  <p:tag name="MH_TYPE" val="SubTitle"/>
  <p:tag name="MH_ORDER" val="1"/>
</p:tagLst>
</file>

<file path=ppt/tags/tag87.xml><?xml version="1.0" encoding="utf-8"?>
<p:tagLst xmlns:p="http://schemas.openxmlformats.org/presentationml/2006/main">
  <p:tag name="MH" val="20190128112852"/>
  <p:tag name="MH_LIBRARY" val="GRAPHIC"/>
  <p:tag name="MH_TYPE" val="Other"/>
  <p:tag name="MH_ORDER" val="1"/>
</p:tagLst>
</file>

<file path=ppt/tags/tag9.xml><?xml version="1.0" encoding="utf-8"?>
<p:tagLst xmlns:p="http://schemas.openxmlformats.org/presentationml/2006/main">
  <p:tag name="MH" val="20190612120959"/>
  <p:tag name="MH_LIBRARY" val="GRAPHIC"/>
  <p:tag name="MH_ORDER" val="TextBox 21"/>
</p:tagLst>
</file>

<file path=ppt/theme/theme1.xml><?xml version="1.0" encoding="utf-8"?>
<a:theme xmlns:a="http://schemas.openxmlformats.org/drawingml/2006/main" name="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p4sjdw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b="1" dirty="0">
            <a:solidFill>
              <a:schemeClr val="tx1">
                <a:lumMod val="75000"/>
                <a:lumOff val="25000"/>
              </a:schemeClr>
            </a:solidFill>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axagcr12">
      <a:majorFont>
        <a:latin typeface="微软雅黑"/>
        <a:ea typeface="Microsoft YaHei"/>
        <a:cs typeface=""/>
      </a:majorFont>
      <a:minorFont>
        <a:latin typeface="微软雅黑"/>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vftfbwju">
      <a:majorFont>
        <a:latin typeface="微软雅黑"/>
        <a:ea typeface="Microsoft YaHei"/>
        <a:cs typeface=""/>
      </a:majorFont>
      <a:minorFont>
        <a:latin typeface="微软雅黑"/>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11845</Words>
  <Application>WPS 演示</Application>
  <PresentationFormat>宽屏</PresentationFormat>
  <Paragraphs>1702</Paragraphs>
  <Slides>46</Slides>
  <Notes>12</Notes>
  <HiddenSlides>0</HiddenSlides>
  <MMClips>0</MMClips>
  <ScaleCrop>false</ScaleCrop>
  <HeadingPairs>
    <vt:vector size="6" baseType="variant">
      <vt:variant>
        <vt:lpstr>已用的字体</vt:lpstr>
      </vt:variant>
      <vt:variant>
        <vt:i4>19</vt:i4>
      </vt:variant>
      <vt:variant>
        <vt:lpstr>主题</vt:lpstr>
      </vt:variant>
      <vt:variant>
        <vt:i4>11</vt:i4>
      </vt:variant>
      <vt:variant>
        <vt:lpstr>幻灯片标题</vt:lpstr>
      </vt:variant>
      <vt:variant>
        <vt:i4>46</vt:i4>
      </vt:variant>
    </vt:vector>
  </HeadingPairs>
  <TitlesOfParts>
    <vt:vector size="76" baseType="lpstr">
      <vt:lpstr>Arial</vt:lpstr>
      <vt:lpstr>方正书宋_GBK</vt:lpstr>
      <vt:lpstr>Wingdings</vt:lpstr>
      <vt:lpstr>Source Han Sans CN</vt:lpstr>
      <vt:lpstr>苹方-简</vt:lpstr>
      <vt:lpstr>微软雅黑</vt:lpstr>
      <vt:lpstr>汉仪旗黑KW</vt:lpstr>
      <vt:lpstr>Calibri</vt:lpstr>
      <vt:lpstr>Verdana</vt:lpstr>
      <vt:lpstr>MS PGothic</vt:lpstr>
      <vt:lpstr>冬青黑体简体中文</vt:lpstr>
      <vt:lpstr>方正正粗黑简体</vt:lpstr>
      <vt:lpstr>宋体</vt:lpstr>
      <vt:lpstr>汉仪书宋二KW</vt:lpstr>
      <vt:lpstr>思源黑体 CN Regular</vt:lpstr>
      <vt:lpstr>宋体</vt:lpstr>
      <vt:lpstr>Arial Unicode MS</vt:lpstr>
      <vt:lpstr>微软雅黑</vt:lpstr>
      <vt:lpstr>宋体-简</vt:lpstr>
      <vt:lpstr>WeBank</vt:lpstr>
      <vt:lpstr>1_WeBank</vt:lpstr>
      <vt:lpstr>1_Office 主题​​</vt:lpstr>
      <vt:lpstr>2_WeBank</vt:lpstr>
      <vt:lpstr>3_WeBank</vt:lpstr>
      <vt:lpstr>Office 主题​​</vt:lpstr>
      <vt:lpstr>4_WeBank</vt:lpstr>
      <vt:lpstr>5_WeBank</vt:lpstr>
      <vt:lpstr>6_WeBank</vt:lpstr>
      <vt:lpstr>7_WeBank</vt:lpstr>
      <vt:lpstr>8_WeBank</vt:lpstr>
      <vt:lpstr>PowerPoint 演示文稿</vt:lpstr>
      <vt:lpstr>PowerPoint 演示文稿</vt:lpstr>
      <vt:lpstr>PowerPoint 演示文稿</vt:lpstr>
      <vt:lpstr>研究目标和思路</vt:lpstr>
      <vt:lpstr>PowerPoint 演示文稿</vt:lpstr>
      <vt:lpstr>SaaS行业的国内政策和定义</vt:lpstr>
      <vt:lpstr>SaaS行业的产品分类</vt:lpstr>
      <vt:lpstr>SaaS行业的市场规模</vt:lpstr>
      <vt:lpstr>SaaS行业的细分市场</vt:lpstr>
      <vt:lpstr>PowerPoint 演示文稿</vt:lpstr>
      <vt:lpstr>SaaS公司研究（通用型打法）</vt:lpstr>
      <vt:lpstr>SaaS公司研究（通用型打法——金蝶·财务云）</vt:lpstr>
      <vt:lpstr>SaaS公司研究（行业型打法）</vt:lpstr>
      <vt:lpstr>SaaS公司研究（行业型打法）</vt:lpstr>
      <vt:lpstr>SaaS公司的盈利模式</vt:lpstr>
      <vt:lpstr>SaaS公司发展路径——平台化战略</vt:lpstr>
      <vt:lpstr>SaaS公司发展路径——拓宽业务边界</vt:lpstr>
      <vt:lpstr>SaaS公司的风险点</vt:lpstr>
      <vt:lpstr>PowerPoint 演示文稿</vt:lpstr>
      <vt:lpstr>区块链SaaS领域潜在竞争对手</vt:lpstr>
      <vt:lpstr>区块链SaaS领域强劲竞争对手（蚂蚁区块链）</vt:lpstr>
      <vt:lpstr>区块链SaaS领域强劲竞争对手（趣链科技）</vt:lpstr>
      <vt:lpstr>区块链领域潜在SaaS方向竞品</vt:lpstr>
      <vt:lpstr>区块链SaaS竞品简要分析（通用型-可信存证）</vt:lpstr>
      <vt:lpstr>可信存证竞品——飞洛印（Web版）</vt:lpstr>
      <vt:lpstr>可信存证竞品——飞洛印（iPhone版）</vt:lpstr>
      <vt:lpstr>可信存证竞品——飞洛印（iPhone版）</vt:lpstr>
      <vt:lpstr>通用型-数字资产解决方案的思考</vt:lpstr>
      <vt:lpstr>区块链SaaS竞品简要分析（行业型-供应链金融）</vt:lpstr>
      <vt:lpstr>供应链金融竞品——飞洛供应链（拆分成六个细分领域）</vt:lpstr>
      <vt:lpstr>供应链金融竞品——飞洛供应链（拆分成六个细分领域）</vt:lpstr>
      <vt:lpstr>区块链潜在SaaS方向分析（通用型）</vt:lpstr>
      <vt:lpstr>区块链潜在SaaS方向分析（行业型）</vt:lpstr>
      <vt:lpstr>区块链SaaS产品的落地思考</vt:lpstr>
      <vt:lpstr>PowerPoint 演示文稿</vt:lpstr>
      <vt:lpstr>附录——蚂蚁区块链典型SaaS产品（分布式身份服务）</vt:lpstr>
      <vt:lpstr>附录——蚂蚁区块链典型SaaS产品（授权宝）</vt:lpstr>
      <vt:lpstr>附录——蚂蚁区块链典型SaaS产品（可信实人认证）</vt:lpstr>
      <vt:lpstr>附录——蚂蚁区块链典型SaaS产品（智能合同）</vt:lpstr>
      <vt:lpstr>附录——蚂蚁区块链典型SaaS产品（溯源服务）</vt:lpstr>
      <vt:lpstr>附录——蚂蚁区块链典型SaaS产品（数字物权）</vt:lpstr>
      <vt:lpstr>附录——腾讯云区块链典型SaaS产品（动产质押区块链登记系统）</vt:lpstr>
      <vt:lpstr>附录——腾讯云工具型SaaS产品（T-Sec凭据管理系统）</vt:lpstr>
      <vt:lpstr>附录——腾讯云工具型SaaS产品（T-Sec 密钥管理系统）</vt:lpstr>
      <vt:lpstr>附录——腾讯云工具型SaaS产品（物联网设备身份认证）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cassiehan(韩丹)</dc:creator>
  <cp:lastModifiedBy>caro</cp:lastModifiedBy>
  <cp:revision>3043</cp:revision>
  <dcterms:created xsi:type="dcterms:W3CDTF">2020-07-03T06:47:21Z</dcterms:created>
  <dcterms:modified xsi:type="dcterms:W3CDTF">2020-07-03T06:47:21Z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2052-2.3.0.3701</vt:lpwstr>
  </property>
</Properties>
</file>